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5"/>
  </p:notesMasterIdLst>
  <p:sldIdLst>
    <p:sldId id="256" r:id="rId2"/>
    <p:sldId id="257" r:id="rId3"/>
    <p:sldId id="258" r:id="rId4"/>
    <p:sldId id="259" r:id="rId5"/>
    <p:sldId id="275" r:id="rId6"/>
    <p:sldId id="274" r:id="rId7"/>
    <p:sldId id="261" r:id="rId8"/>
    <p:sldId id="262" r:id="rId9"/>
    <p:sldId id="260" r:id="rId10"/>
    <p:sldId id="263" r:id="rId11"/>
    <p:sldId id="277" r:id="rId12"/>
    <p:sldId id="272" r:id="rId13"/>
    <p:sldId id="271"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33" autoAdjust="0"/>
    <p:restoredTop sz="94660"/>
  </p:normalViewPr>
  <p:slideViewPr>
    <p:cSldViewPr>
      <p:cViewPr varScale="1">
        <p:scale>
          <a:sx n="68" d="100"/>
          <a:sy n="68" d="100"/>
        </p:scale>
        <p:origin x="-1488"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9EFE28-A996-447D-89B1-EC8AE14FADCE}" type="datetimeFigureOut">
              <a:rPr lang="ru-RU" smtClean="0"/>
              <a:pPr/>
              <a:t>05.04.2017</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AD76D0-A1BC-4285-B6A0-213BC8670C10}" type="slidenum">
              <a:rPr lang="ru-RU" smtClean="0"/>
              <a:pPr/>
              <a:t>‹#›</a:t>
            </a:fld>
            <a:endParaRPr lang="ru-RU" dirty="0"/>
          </a:p>
        </p:txBody>
      </p:sp>
    </p:spTree>
    <p:extLst>
      <p:ext uri="{BB962C8B-B14F-4D97-AF65-F5344CB8AC3E}">
        <p14:creationId xmlns:p14="http://schemas.microsoft.com/office/powerpoint/2010/main" val="40940397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1AD76D0-A1BC-4285-B6A0-213BC8670C10}" type="slidenum">
              <a:rPr lang="ru-RU" smtClean="0"/>
              <a:pPr/>
              <a:t>2</a:t>
            </a:fld>
            <a:endParaRPr lang="ru-RU" dirty="0"/>
          </a:p>
        </p:txBody>
      </p:sp>
    </p:spTree>
    <p:extLst>
      <p:ext uri="{BB962C8B-B14F-4D97-AF65-F5344CB8AC3E}">
        <p14:creationId xmlns:p14="http://schemas.microsoft.com/office/powerpoint/2010/main" val="300701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Help them to be free</a:t>
            </a:r>
            <a:endParaRPr lang="ru-RU" dirty="0"/>
          </a:p>
        </p:txBody>
      </p:sp>
      <p:sp>
        <p:nvSpPr>
          <p:cNvPr id="4" name="Номер слайда 3"/>
          <p:cNvSpPr>
            <a:spLocks noGrp="1"/>
          </p:cNvSpPr>
          <p:nvPr>
            <p:ph type="sldNum" sz="quarter" idx="10"/>
          </p:nvPr>
        </p:nvSpPr>
        <p:spPr/>
        <p:txBody>
          <a:bodyPr/>
          <a:lstStyle/>
          <a:p>
            <a:fld id="{D1AD76D0-A1BC-4285-B6A0-213BC8670C10}" type="slidenum">
              <a:rPr lang="ru-RU" smtClean="0"/>
              <a:pPr/>
              <a:t>13</a:t>
            </a:fld>
            <a:endParaRPr lang="ru-RU" dirty="0"/>
          </a:p>
        </p:txBody>
      </p:sp>
    </p:spTree>
    <p:extLst>
      <p:ext uri="{BB962C8B-B14F-4D97-AF65-F5344CB8AC3E}">
        <p14:creationId xmlns:p14="http://schemas.microsoft.com/office/powerpoint/2010/main" val="2506726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5DC8ACCE-4E10-488D-A51A-66F2745815E2}" type="datetimeFigureOut">
              <a:rPr lang="ru-RU" smtClean="0"/>
              <a:pPr/>
              <a:t>05.04.2017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E85A94D1-F798-4484-BD52-7A8788EB0747}" type="slidenum">
              <a:rPr lang="ru-RU" smtClean="0"/>
              <a:pPr/>
              <a:t>‹#›</a:t>
            </a:fld>
            <a:endParaRPr lang="ru-RU" dirty="0"/>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DC8ACCE-4E10-488D-A51A-66F2745815E2}" type="datetimeFigureOut">
              <a:rPr lang="ru-RU" smtClean="0"/>
              <a:pPr/>
              <a:t>05.04.2017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E85A94D1-F798-4484-BD52-7A8788EB0747}"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95" name="Title 94"/>
          <p:cNvSpPr>
            <a:spLocks noGrp="1"/>
          </p:cNvSpPr>
          <p:nvPr>
            <p:ph type="title"/>
          </p:nvPr>
        </p:nvSpPr>
        <p:spPr>
          <a:xfrm>
            <a:off x="457200" y="4463568"/>
            <a:ext cx="8305800" cy="1143000"/>
          </a:xfrm>
        </p:spPr>
        <p:txBody>
          <a:bodyPr/>
          <a:lstStyle/>
          <a:p>
            <a:r>
              <a:rPr lang="ru-RU" smtClean="0"/>
              <a:t>Образец заголовка</a:t>
            </a:r>
            <a:endParaRPr lang="en-US"/>
          </a:p>
        </p:txBody>
      </p:sp>
      <p:sp>
        <p:nvSpPr>
          <p:cNvPr id="2" name="Date Placeholder 1"/>
          <p:cNvSpPr>
            <a:spLocks noGrp="1"/>
          </p:cNvSpPr>
          <p:nvPr>
            <p:ph type="dt" sz="half" idx="10"/>
          </p:nvPr>
        </p:nvSpPr>
        <p:spPr/>
        <p:txBody>
          <a:bodyPr/>
          <a:lstStyle/>
          <a:p>
            <a:fld id="{5DC8ACCE-4E10-488D-A51A-66F2745815E2}" type="datetimeFigureOut">
              <a:rPr lang="ru-RU" smtClean="0"/>
              <a:pPr/>
              <a:t>05.04.2017</a:t>
            </a:fld>
            <a:endParaRPr lang="ru-RU" dirty="0"/>
          </a:p>
        </p:txBody>
      </p:sp>
      <p:sp>
        <p:nvSpPr>
          <p:cNvPr id="91" name="Footer Placeholder 90"/>
          <p:cNvSpPr>
            <a:spLocks noGrp="1"/>
          </p:cNvSpPr>
          <p:nvPr>
            <p:ph type="ftr" sz="quarter" idx="11"/>
          </p:nvPr>
        </p:nvSpPr>
        <p:spPr/>
        <p:txBody>
          <a:bodyPr/>
          <a:lstStyle/>
          <a:p>
            <a:endParaRPr lang="ru-RU" dirty="0"/>
          </a:p>
        </p:txBody>
      </p:sp>
      <p:sp>
        <p:nvSpPr>
          <p:cNvPr id="92" name="Slide Number Placeholder 91"/>
          <p:cNvSpPr>
            <a:spLocks noGrp="1"/>
          </p:cNvSpPr>
          <p:nvPr>
            <p:ph type="sldNum" sz="quarter" idx="12"/>
          </p:nvPr>
        </p:nvSpPr>
        <p:spPr/>
        <p:txBody>
          <a:bodyPr/>
          <a:lstStyle/>
          <a:p>
            <a:fld id="{E85A94D1-F798-4484-BD52-7A8788EB0747}" type="slidenum">
              <a:rPr lang="ru-RU" smtClean="0"/>
              <a:pPr/>
              <a:t>‹#›</a:t>
            </a:fld>
            <a:endParaRPr lang="ru-RU"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4"/>
          <p:cNvSpPr>
            <a:spLocks noGrp="1"/>
          </p:cNvSpPr>
          <p:nvPr>
            <p:ph type="dt" sz="half" idx="10"/>
          </p:nvPr>
        </p:nvSpPr>
        <p:spPr/>
        <p:txBody>
          <a:bodyPr/>
          <a:lstStyle/>
          <a:p>
            <a:fld id="{5DC8ACCE-4E10-488D-A51A-66F2745815E2}" type="datetimeFigureOut">
              <a:rPr lang="ru-RU" smtClean="0"/>
              <a:pPr/>
              <a:t>05.04.2017</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E85A94D1-F798-4484-BD52-7A8788EB0747}"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5DC8ACCE-4E10-488D-A51A-66F2745815E2}" type="datetimeFigureOut">
              <a:rPr lang="ru-RU" smtClean="0"/>
              <a:pPr/>
              <a:t>05.04.2017</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E85A94D1-F798-4484-BD52-7A8788EB0747}"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5DC8ACCE-4E10-488D-A51A-66F2745815E2}" type="datetimeFigureOut">
              <a:rPr lang="ru-RU" smtClean="0"/>
              <a:pPr/>
              <a:t>05.04.2017</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E85A94D1-F798-4484-BD52-7A8788EB0747}"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C8ACCE-4E10-488D-A51A-66F2745815E2}" type="datetimeFigureOut">
              <a:rPr lang="ru-RU" smtClean="0"/>
              <a:pPr/>
              <a:t>05.04.2017</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E85A94D1-F798-4484-BD52-7A8788EB0747}"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DC8ACCE-4E10-488D-A51A-66F2745815E2}" type="datetimeFigureOut">
              <a:rPr lang="ru-RU" smtClean="0"/>
              <a:pPr/>
              <a:t>05.04.2017</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E85A94D1-F798-4484-BD52-7A8788EB0747}" type="slidenum">
              <a:rPr lang="ru-RU" smtClean="0"/>
              <a:pPr/>
              <a:t>‹#›</a:t>
            </a:fld>
            <a:endParaRPr lang="ru-RU" dirty="0"/>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5" name="Date Placeholder 4"/>
          <p:cNvSpPr>
            <a:spLocks noGrp="1"/>
          </p:cNvSpPr>
          <p:nvPr>
            <p:ph type="dt" sz="half" idx="10"/>
          </p:nvPr>
        </p:nvSpPr>
        <p:spPr/>
        <p:txBody>
          <a:bodyPr/>
          <a:lstStyle/>
          <a:p>
            <a:fld id="{5DC8ACCE-4E10-488D-A51A-66F2745815E2}" type="datetimeFigureOut">
              <a:rPr lang="ru-RU" smtClean="0"/>
              <a:pPr/>
              <a:t>05.04.2017</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E85A94D1-F798-4484-BD52-7A8788EB0747}" type="slidenum">
              <a:rPr lang="ru-RU" smtClean="0"/>
              <a:pPr/>
              <a:t>‹#›</a:t>
            </a:fld>
            <a:endParaRPr lang="ru-RU" dirty="0"/>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DC8ACCE-4E10-488D-A51A-66F2745815E2}" type="datetimeFigureOut">
              <a:rPr lang="ru-RU" smtClean="0"/>
              <a:pPr/>
              <a:t>05.04.2017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E85A94D1-F798-4484-BD52-7A8788EB0747}"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DC8ACCE-4E10-488D-A51A-66F2745815E2}" type="datetimeFigureOut">
              <a:rPr lang="ru-RU" smtClean="0"/>
              <a:pPr/>
              <a:t>05.04.2017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E85A94D1-F798-4484-BD52-7A8788EB0747}"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5DC8ACCE-4E10-488D-A51A-66F2745815E2}" type="datetimeFigureOut">
              <a:rPr lang="ru-RU" smtClean="0"/>
              <a:pPr/>
              <a:t>05.04.2017</a:t>
            </a:fld>
            <a:endParaRPr lang="ru-RU" dirty="0"/>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ru-RU" dirty="0"/>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E85A94D1-F798-4484-BD52-7A8788EB0747}" type="slidenum">
              <a:rPr lang="ru-RU" smtClean="0"/>
              <a:pPr/>
              <a:t>‹#›</a:t>
            </a:fld>
            <a:endParaRPr lang="ru-RU" dirty="0"/>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0.wav"/><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audio" Target="../media/audio10.wav"/><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audio" Target="../media/audio10.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0.wav"/></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0.wav"/></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0.wav"/></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0.wav"/></Relationships>
</file>

<file path=ppt/slides/_rels/slide10.xml.rels><?xml version="1.0" encoding="UTF-8" standalone="yes"?>
<Relationships xmlns="http://schemas.openxmlformats.org/package/2006/relationships"><Relationship Id="rId3" Type="http://schemas.openxmlformats.org/officeDocument/2006/relationships/audio" Target="../media/audio10.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audio" Target="../media/audio1.wav"/><Relationship Id="rId1" Type="http://schemas.openxmlformats.org/officeDocument/2006/relationships/slideLayout" Target="../slideLayouts/slideLayout6.xml"/><Relationship Id="rId4" Type="http://schemas.openxmlformats.org/officeDocument/2006/relationships/audio" Target="../media/audio10.wav"/></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audio" Target="../media/audio10.wav"/><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2204864"/>
            <a:ext cx="4536504" cy="1600327"/>
          </a:xfrm>
        </p:spPr>
        <p:style>
          <a:lnRef idx="1">
            <a:schemeClr val="dk1"/>
          </a:lnRef>
          <a:fillRef idx="2">
            <a:schemeClr val="dk1"/>
          </a:fillRef>
          <a:effectRef idx="1">
            <a:schemeClr val="dk1"/>
          </a:effectRef>
          <a:fontRef idx="minor">
            <a:schemeClr val="dk1"/>
          </a:fontRef>
        </p:style>
        <p:txBody>
          <a:bodyPr>
            <a:normAutofit/>
          </a:bodyPr>
          <a:lstStyle/>
          <a:p>
            <a:r>
              <a:rPr lang="en-US" sz="4800" dirty="0" smtClean="0">
                <a:solidFill>
                  <a:srgbClr val="3366CC"/>
                </a:solidFill>
                <a:latin typeface="Broadway" panose="04040905080B02020502" pitchFamily="82" charset="0"/>
              </a:rPr>
              <a:t>Rare extinct </a:t>
            </a:r>
            <a:r>
              <a:rPr lang="en-US" sz="4800" dirty="0" smtClean="0">
                <a:solidFill>
                  <a:srgbClr val="3366CC"/>
                </a:solidFill>
                <a:latin typeface="Broadway" panose="04040905080B02020502" pitchFamily="82" charset="0"/>
              </a:rPr>
              <a:t>animals</a:t>
            </a:r>
            <a:endParaRPr lang="ru-RU" sz="4800" dirty="0">
              <a:solidFill>
                <a:srgbClr val="3366CC"/>
              </a:solidFill>
            </a:endParaRPr>
          </a:p>
        </p:txBody>
      </p:sp>
      <p:sp>
        <p:nvSpPr>
          <p:cNvPr id="3" name="Подзаголовок 2"/>
          <p:cNvSpPr>
            <a:spLocks noGrp="1"/>
          </p:cNvSpPr>
          <p:nvPr>
            <p:ph type="subTitle" idx="1"/>
          </p:nvPr>
        </p:nvSpPr>
        <p:spPr>
          <a:xfrm>
            <a:off x="4499992" y="4509120"/>
            <a:ext cx="4419600" cy="1927448"/>
          </a:xfrm>
        </p:spPr>
        <p:txBody>
          <a:bodyPr>
            <a:normAutofit fontScale="92500" lnSpcReduction="20000"/>
          </a:bodyPr>
          <a:lstStyle/>
          <a:p>
            <a:pPr algn="r"/>
            <a:r>
              <a:rPr lang="ru-RU" dirty="0" smtClean="0"/>
              <a:t>Авторы проекта: </a:t>
            </a:r>
            <a:r>
              <a:rPr lang="ru-RU" dirty="0" smtClean="0"/>
              <a:t>учащиеся 5В класса МБОУ «Школа № 41»</a:t>
            </a:r>
          </a:p>
          <a:p>
            <a:pPr algn="r"/>
            <a:r>
              <a:rPr lang="ru-RU" dirty="0" smtClean="0"/>
              <a:t>Логунова </a:t>
            </a:r>
            <a:r>
              <a:rPr lang="ru-RU" dirty="0" smtClean="0"/>
              <a:t>Анна 	</a:t>
            </a:r>
            <a:endParaRPr lang="ru-RU" dirty="0" smtClean="0"/>
          </a:p>
          <a:p>
            <a:pPr algn="r"/>
            <a:r>
              <a:rPr lang="ru-RU" dirty="0" smtClean="0"/>
              <a:t>Медведева </a:t>
            </a:r>
            <a:r>
              <a:rPr lang="ru-RU" dirty="0" smtClean="0"/>
              <a:t>Наталья </a:t>
            </a:r>
            <a:r>
              <a:rPr lang="en-US" dirty="0" smtClean="0"/>
              <a:t> </a:t>
            </a:r>
            <a:endParaRPr lang="ru-RU" dirty="0" smtClean="0"/>
          </a:p>
          <a:p>
            <a:pPr algn="r"/>
            <a:r>
              <a:rPr lang="en-US" dirty="0" smtClean="0"/>
              <a:t> </a:t>
            </a:r>
            <a:r>
              <a:rPr lang="ru-RU" dirty="0" smtClean="0"/>
              <a:t>Салахова  Лейла </a:t>
            </a:r>
            <a:endParaRPr lang="ru-RU" dirty="0"/>
          </a:p>
          <a:p>
            <a:pPr algn="r"/>
            <a:r>
              <a:rPr lang="ru-RU" dirty="0" smtClean="0"/>
              <a:t> </a:t>
            </a:r>
            <a:r>
              <a:rPr lang="ru-RU" dirty="0" smtClean="0"/>
              <a:t>Студёнов Никита </a:t>
            </a:r>
            <a:endParaRPr lang="ru-RU" dirty="0"/>
          </a:p>
        </p:txBody>
      </p:sp>
    </p:spTree>
    <p:extLst>
      <p:ext uri="{BB962C8B-B14F-4D97-AF65-F5344CB8AC3E}">
        <p14:creationId xmlns:p14="http://schemas.microsoft.com/office/powerpoint/2010/main" val="420566943"/>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chimes.wav"/>
          </p:stSnd>
        </p:sndAc>
      </p:transition>
    </mc:Choice>
    <mc:Fallback xmlns="">
      <p:transition spd="slow">
        <p:fade/>
        <p:sndAc>
          <p:stSnd>
            <p:snd r:embed="rId3" name="chimes.wav"/>
          </p:stSnd>
        </p:sndAc>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259037"/>
            <a:ext cx="4248472" cy="637097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en-US" sz="2400" dirty="0" smtClean="0"/>
              <a:t>The diversity of the fauna is one of the main features of our planet. But for various reasons the populations of certain animals, birds, fish, reptiles are declining gradually and reach fe</a:t>
            </a:r>
            <a:r>
              <a:rPr lang="ru-RU" sz="2400" dirty="0" smtClean="0"/>
              <a:t>                                                                                                           </a:t>
            </a:r>
            <a:r>
              <a:rPr lang="en-US" sz="2400" dirty="0" smtClean="0"/>
              <a:t>atures. Some animals </a:t>
            </a:r>
            <a:r>
              <a:rPr lang="en-US" sz="2400" dirty="0" smtClean="0"/>
              <a:t>are killed for </a:t>
            </a:r>
            <a:r>
              <a:rPr lang="en-US" sz="2400" dirty="0" smtClean="0"/>
              <a:t>meat or </a:t>
            </a:r>
            <a:r>
              <a:rPr lang="en-US" sz="2400" dirty="0" smtClean="0"/>
              <a:t>skins, </a:t>
            </a:r>
            <a:r>
              <a:rPr lang="en-US" sz="2400" dirty="0" smtClean="0"/>
              <a:t>some replacing competing, some lose their familiar </a:t>
            </a:r>
            <a:r>
              <a:rPr lang="en-US" sz="2400" dirty="0" smtClean="0"/>
              <a:t>habitat </a:t>
            </a:r>
            <a:r>
              <a:rPr lang="en-US" sz="2400" dirty="0" smtClean="0"/>
              <a:t>due to natural and man-made disasters. Whatever the reasons for the extinction of animals, the fact remains that in a few decades many living creatures can be seen except on the photographs or frames of video footage.</a:t>
            </a:r>
            <a:endParaRPr lang="ru-RU" sz="2400" dirty="0"/>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160" y="218790"/>
            <a:ext cx="2929201" cy="3024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94415" y="3243126"/>
            <a:ext cx="3217945" cy="3386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02333046"/>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3" name="chimes.wav"/>
          </p:stSnd>
        </p:sndAc>
      </p:transition>
    </mc:Choice>
    <mc:Fallback xmlns="">
      <p:transition spd="slow">
        <p:fade/>
        <p:sndAc>
          <p:stSnd>
            <p:snd r:embed="rId6" name="chimes.wav"/>
          </p:stSnd>
        </p:sndAc>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The most famous extinct </a:t>
            </a:r>
            <a:r>
              <a:rPr lang="en-US" dirty="0" smtClean="0"/>
              <a:t>animals:</a:t>
            </a:r>
            <a:endParaRPr lang="ru-RU" dirty="0"/>
          </a:p>
        </p:txBody>
      </p:sp>
      <p:sp>
        <p:nvSpPr>
          <p:cNvPr id="3" name="Объект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dirty="0"/>
              <a:t>By far the best known species of animals that are threatened with extinction, are </a:t>
            </a:r>
            <a:r>
              <a:rPr lang="ru-RU" dirty="0" smtClean="0"/>
              <a:t>: </a:t>
            </a:r>
          </a:p>
          <a:p>
            <a:pPr algn="just"/>
            <a:r>
              <a:rPr lang="en-US" dirty="0" smtClean="0"/>
              <a:t>the </a:t>
            </a:r>
            <a:r>
              <a:rPr lang="en-US" dirty="0"/>
              <a:t>blue whale, </a:t>
            </a:r>
            <a:endParaRPr lang="ru-RU" dirty="0" smtClean="0"/>
          </a:p>
          <a:p>
            <a:pPr algn="just"/>
            <a:r>
              <a:rPr lang="en-US" dirty="0" smtClean="0"/>
              <a:t>polar </a:t>
            </a:r>
            <a:r>
              <a:rPr lang="en-US" dirty="0"/>
              <a:t>bear, </a:t>
            </a:r>
            <a:endParaRPr lang="ru-RU" dirty="0" smtClean="0"/>
          </a:p>
          <a:p>
            <a:pPr algn="just"/>
            <a:r>
              <a:rPr lang="en-US" dirty="0" smtClean="0"/>
              <a:t>mountain </a:t>
            </a:r>
            <a:r>
              <a:rPr lang="en-US" dirty="0"/>
              <a:t>gorilla, </a:t>
            </a:r>
            <a:endParaRPr lang="ru-RU" dirty="0" smtClean="0"/>
          </a:p>
          <a:p>
            <a:pPr algn="just"/>
            <a:r>
              <a:rPr lang="en-US" dirty="0" smtClean="0"/>
              <a:t>cassowary</a:t>
            </a:r>
            <a:r>
              <a:rPr lang="en-US" dirty="0"/>
              <a:t>, </a:t>
            </a:r>
            <a:endParaRPr lang="ru-RU" dirty="0" smtClean="0"/>
          </a:p>
          <a:p>
            <a:pPr algn="just"/>
            <a:r>
              <a:rPr lang="en-US" dirty="0" err="1" smtClean="0"/>
              <a:t>Ussurisky</a:t>
            </a:r>
            <a:r>
              <a:rPr lang="en-US" dirty="0" smtClean="0"/>
              <a:t> </a:t>
            </a:r>
            <a:r>
              <a:rPr lang="en-US" dirty="0"/>
              <a:t>Tiger </a:t>
            </a:r>
            <a:endParaRPr lang="ru-RU" dirty="0" smtClean="0"/>
          </a:p>
          <a:p>
            <a:pPr algn="just"/>
            <a:r>
              <a:rPr lang="en-US" dirty="0" smtClean="0"/>
              <a:t>and </a:t>
            </a:r>
            <a:r>
              <a:rPr lang="en-US" dirty="0"/>
              <a:t>the giant panda. </a:t>
            </a:r>
            <a:endParaRPr lang="ru-RU" dirty="0" smtClean="0"/>
          </a:p>
        </p:txBody>
      </p:sp>
    </p:spTree>
    <p:extLst>
      <p:ext uri="{BB962C8B-B14F-4D97-AF65-F5344CB8AC3E}">
        <p14:creationId xmlns:p14="http://schemas.microsoft.com/office/powerpoint/2010/main" val="1584158788"/>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chimes.wav"/>
          </p:stSnd>
        </p:sndAc>
      </p:transition>
    </mc:Choice>
    <mc:Fallback xmlns="">
      <p:transition spd="slow">
        <p:fade/>
        <p:sndAc>
          <p:stSnd>
            <p:snd r:embed="rId3" name="chimes.wav"/>
          </p:stSnd>
        </p:sndAc>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188640"/>
            <a:ext cx="8712968" cy="1200329"/>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en-US" sz="2400" dirty="0" smtClean="0"/>
              <a:t>The blue whale is dying out due to lack of nutrition. Ozone depletion leads to reduction of quantity of zooplankton in the waters of the oceans, and it is the main food for whales.</a:t>
            </a:r>
            <a:endParaRPr lang="ru-RU" sz="24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665" y="1388970"/>
            <a:ext cx="8856984" cy="5234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23471600"/>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chimes.wav"/>
          </p:stSnd>
        </p:sndAc>
      </p:transition>
    </mc:Choice>
    <mc:Fallback xmlns="">
      <p:transition spd="slow">
        <p:fade/>
        <p:sndAc>
          <p:stSnd>
            <p:snd r:embed="rId4" name="chimes.wav"/>
          </p:stSnd>
        </p:sndAc>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8712968" cy="1569660"/>
          </a:xfrm>
          <a:prstGeom prst="rect">
            <a:avLst/>
          </a:prstGeom>
        </p:spPr>
        <p:txBody>
          <a:bodyPr wrap="square">
            <a:spAutoFit/>
          </a:bodyPr>
          <a:lstStyle/>
          <a:p>
            <a:pPr algn="just"/>
            <a:r>
              <a:rPr lang="en-US" sz="2400" dirty="0"/>
              <a:t>The population of polar bears gradually disappears due to global </a:t>
            </a:r>
            <a:r>
              <a:rPr lang="en-US" sz="2400" dirty="0" smtClean="0"/>
              <a:t>warming. Animals </a:t>
            </a:r>
            <a:r>
              <a:rPr lang="en-US" sz="2400" dirty="0"/>
              <a:t>have to go deeper in the Arctic tundra, and those animals that remain on their former habitats, </a:t>
            </a:r>
            <a:r>
              <a:rPr lang="en-US" sz="2400" dirty="0" smtClean="0"/>
              <a:t>are interbreed </a:t>
            </a:r>
            <a:r>
              <a:rPr lang="en-US" sz="2400" dirty="0"/>
              <a:t>with the brown bears.</a:t>
            </a:r>
            <a:endParaRPr lang="ru-RU" sz="2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758300"/>
            <a:ext cx="8568951" cy="4839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90982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640960" cy="830997"/>
          </a:xfrm>
          <a:prstGeom prst="rect">
            <a:avLst/>
          </a:prstGeom>
        </p:spPr>
        <p:txBody>
          <a:bodyPr wrap="square">
            <a:spAutoFit/>
          </a:bodyPr>
          <a:lstStyle/>
          <a:p>
            <a:r>
              <a:rPr lang="en-US" sz="2400" dirty="0"/>
              <a:t>Deforestation and poachers </a:t>
            </a:r>
            <a:r>
              <a:rPr lang="en-US" sz="2400" dirty="0" smtClean="0"/>
              <a:t>cause </a:t>
            </a:r>
            <a:r>
              <a:rPr lang="en-US" sz="2400" dirty="0"/>
              <a:t>reduction of the population of mountain gorillas. </a:t>
            </a:r>
            <a:endParaRPr lang="ru-RU" sz="2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556792"/>
            <a:ext cx="8064177" cy="44352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973114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268078"/>
            <a:ext cx="8784976" cy="2677656"/>
          </a:xfrm>
          <a:prstGeom prst="rect">
            <a:avLst/>
          </a:prstGeom>
        </p:spPr>
        <p:txBody>
          <a:bodyPr wrap="square">
            <a:spAutoFit/>
          </a:bodyPr>
          <a:lstStyle/>
          <a:p>
            <a:pPr algn="just"/>
            <a:r>
              <a:rPr lang="en-US" sz="2400" dirty="0" smtClean="0"/>
              <a:t>Cassowary </a:t>
            </a:r>
            <a:r>
              <a:rPr lang="en-US" sz="2400" dirty="0" smtClean="0"/>
              <a:t>- the second-largest bird in the world, living in Australia. Cause a significant reduction of its population has been the development of pig industry. Pigs ravage nests of birds and destroy their eggs. Scientists </a:t>
            </a:r>
            <a:r>
              <a:rPr lang="en-US" sz="2400" dirty="0" smtClean="0"/>
              <a:t>are worried </a:t>
            </a:r>
            <a:r>
              <a:rPr lang="en-US" sz="2400" dirty="0" smtClean="0"/>
              <a:t>about the Australian and New Zealand fauna, because it is one of the most unusual and diverse in the world. Unfortunately, thousands of poachers cause great harm to nature.</a:t>
            </a:r>
            <a:endParaRPr lang="ru-RU" sz="24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2780928"/>
            <a:ext cx="7632848" cy="3888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00782945"/>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chimes.wav"/>
          </p:stSnd>
        </p:sndAc>
      </p:transition>
    </mc:Choice>
    <mc:Fallback xmlns="">
      <p:transition spd="slow">
        <p:fade/>
        <p:sndAc>
          <p:stSnd>
            <p:snd r:embed="rId4" name="chimes.wav"/>
          </p:stSnd>
        </p:sndAc>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260648"/>
            <a:ext cx="8784976" cy="2677656"/>
          </a:xfrm>
          <a:prstGeom prst="rect">
            <a:avLst/>
          </a:prstGeom>
        </p:spPr>
        <p:txBody>
          <a:bodyPr wrap="square">
            <a:spAutoFit/>
          </a:bodyPr>
          <a:lstStyle/>
          <a:p>
            <a:pPr algn="just"/>
            <a:r>
              <a:rPr lang="en-US" sz="2400" dirty="0" smtClean="0"/>
              <a:t>Probably not a single person in the world who wouldn't know about the threat of the disappearance of Siberian Tigers.  Formidable master of Taiga attracts poachers </a:t>
            </a:r>
            <a:r>
              <a:rPr lang="en-US" sz="2400" dirty="0" smtClean="0"/>
              <a:t>with its beautiful </a:t>
            </a:r>
            <a:r>
              <a:rPr lang="en-US" sz="2400" dirty="0" smtClean="0"/>
              <a:t>skin, bones and internal organs, which are used in traditional Chinese medicine. By the way, not only threatens </a:t>
            </a:r>
            <a:r>
              <a:rPr lang="en-US" sz="2400" dirty="0" smtClean="0"/>
              <a:t>cause the </a:t>
            </a:r>
            <a:r>
              <a:rPr lang="en-US" sz="2400" dirty="0" smtClean="0"/>
              <a:t>extinction of the </a:t>
            </a:r>
            <a:r>
              <a:rPr lang="en-US" sz="2400" dirty="0" err="1" smtClean="0"/>
              <a:t>Ussurisky</a:t>
            </a:r>
            <a:r>
              <a:rPr lang="en-US" sz="2400" dirty="0" smtClean="0"/>
              <a:t> tigers, but also all other kinds of tigers in India, for example, there are only 1 thousand tigers, and in Russia-not more than 400.</a:t>
            </a:r>
            <a:endParaRPr lang="ru-RU" sz="2400"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2780928"/>
            <a:ext cx="8712968" cy="3870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66006183"/>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chimes.wav"/>
          </p:stSnd>
        </p:sndAc>
      </p:transition>
    </mc:Choice>
    <mc:Fallback xmlns="">
      <p:transition spd="slow">
        <p:fade/>
        <p:sndAc>
          <p:stSnd>
            <p:snd r:embed="rId4" name="chimes.wav"/>
          </p:stSnd>
        </p:sndAc>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188640"/>
            <a:ext cx="8784976" cy="1569660"/>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square">
            <a:spAutoFit/>
          </a:bodyPr>
          <a:lstStyle/>
          <a:p>
            <a:pPr algn="just"/>
            <a:r>
              <a:rPr lang="en-US" sz="2400" dirty="0" smtClean="0">
                <a:solidFill>
                  <a:schemeClr val="tx1"/>
                </a:solidFill>
              </a:rPr>
              <a:t>In the extinction of the big pandas the man </a:t>
            </a:r>
            <a:r>
              <a:rPr lang="en-US" sz="2400" dirty="0" smtClean="0">
                <a:solidFill>
                  <a:schemeClr val="tx1"/>
                </a:solidFill>
              </a:rPr>
              <a:t>is also </a:t>
            </a:r>
            <a:r>
              <a:rPr lang="en-US" sz="2400" dirty="0" smtClean="0">
                <a:solidFill>
                  <a:schemeClr val="tx1"/>
                </a:solidFill>
              </a:rPr>
              <a:t>guilty.  The reason for that  active development of industry in the region of the upper Yangtze. Besides the pandas don’t have  non-existent instinct of self-preservation, which also helps to reduce its size.</a:t>
            </a:r>
            <a:endParaRPr lang="ru-RU" sz="2400" dirty="0">
              <a:solidFill>
                <a:schemeClr val="tx1"/>
              </a:solidFill>
            </a:endParaRPr>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758300"/>
            <a:ext cx="8568952" cy="4855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828689"/>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chimes.wav"/>
          </p:stSnd>
        </p:sndAc>
      </p:transition>
    </mc:Choice>
    <mc:Fallback xmlns="">
      <p:transition spd="slow">
        <p:fade/>
        <p:sndAc>
          <p:stSnd>
            <p:snd r:embed="rId4" name="chimes.wav"/>
          </p:stSnd>
        </p:sndAc>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solidFill>
                  <a:srgbClr val="FF0000"/>
                </a:solidFill>
              </a:rPr>
              <a:t>What measures are being taken to protect endangered animals?</a:t>
            </a:r>
            <a:endParaRPr lang="ru-RU" dirty="0">
              <a:solidFill>
                <a:srgbClr val="FF0000"/>
              </a:solidFill>
            </a:endParaRPr>
          </a:p>
        </p:txBody>
      </p:sp>
      <p:sp>
        <p:nvSpPr>
          <p:cNvPr id="3" name="Объект 2"/>
          <p:cNvSpPr>
            <a:spLocks noGrp="1"/>
          </p:cNvSpPr>
          <p:nvPr>
            <p:ph idx="1"/>
          </p:nvPr>
        </p:nvSpPr>
        <p:spPr>
          <a:xfrm>
            <a:off x="323528" y="1340768"/>
            <a:ext cx="8568952" cy="5256584"/>
          </a:xfrm>
        </p:spPr>
        <p:txBody>
          <a:bodyPr>
            <a:normAutofit lnSpcReduction="10000"/>
          </a:bodyPr>
          <a:lstStyle/>
          <a:p>
            <a:pPr algn="just"/>
            <a:r>
              <a:rPr lang="en-US" dirty="0"/>
              <a:t>In 19-20 centuries mankind has become concerned about the extinction of animals and was taking various measures aimed at the preservation of the diversity of creatures that inhabit our planet. Today, all countries in the world have laws governing </a:t>
            </a:r>
            <a:r>
              <a:rPr lang="en-US" dirty="0" smtClean="0"/>
              <a:t> </a:t>
            </a:r>
            <a:r>
              <a:rPr lang="en-US" dirty="0"/>
              <a:t>hunting and </a:t>
            </a:r>
            <a:r>
              <a:rPr lang="en-US" dirty="0" smtClean="0"/>
              <a:t>fishing. Some </a:t>
            </a:r>
            <a:r>
              <a:rPr lang="en-US" dirty="0"/>
              <a:t>animals, birds and fish </a:t>
            </a:r>
            <a:r>
              <a:rPr lang="en-US" dirty="0" smtClean="0"/>
              <a:t>may not be catching at </a:t>
            </a:r>
            <a:r>
              <a:rPr lang="en-US" dirty="0"/>
              <a:t>all, others are allowed to produce only in certain areas and at certain times. Poachers, especially those who destroy rare animals </a:t>
            </a:r>
            <a:r>
              <a:rPr lang="en-US" dirty="0" smtClean="0"/>
              <a:t> expose to </a:t>
            </a:r>
            <a:r>
              <a:rPr lang="en-US" dirty="0"/>
              <a:t>the criminal and administrative </a:t>
            </a:r>
            <a:r>
              <a:rPr lang="en-US" dirty="0" smtClean="0"/>
              <a:t>sanctions.</a:t>
            </a:r>
          </a:p>
          <a:p>
            <a:pPr algn="just"/>
            <a:r>
              <a:rPr lang="en-US" dirty="0" smtClean="0">
                <a:solidFill>
                  <a:schemeClr val="tx1"/>
                </a:solidFill>
              </a:rPr>
              <a:t>Rare </a:t>
            </a:r>
            <a:r>
              <a:rPr lang="en-US" dirty="0">
                <a:solidFill>
                  <a:schemeClr val="tx1"/>
                </a:solidFill>
              </a:rPr>
              <a:t>and endangered species of animals recorded in the "Red Book" and its national and regional counterparts. Unfortunately, these documents are little known to a wide range of people.</a:t>
            </a:r>
            <a:endParaRPr lang="ru-RU" dirty="0">
              <a:solidFill>
                <a:schemeClr val="tx1"/>
              </a:solidFill>
            </a:endParaRPr>
          </a:p>
          <a:p>
            <a:pPr algn="just"/>
            <a:r>
              <a:rPr lang="en-US" dirty="0">
                <a:solidFill>
                  <a:schemeClr val="tx1"/>
                </a:solidFill>
              </a:rPr>
              <a:t>To protect the animal from extinction in habitats created nature reserves and wildlife sanctuaries. This measure is highly effective.  For example, Astrakhan reserve and the </a:t>
            </a:r>
            <a:r>
              <a:rPr lang="en-US" dirty="0" err="1">
                <a:solidFill>
                  <a:schemeClr val="tx1"/>
                </a:solidFill>
              </a:rPr>
              <a:t>Barguzinsky</a:t>
            </a:r>
            <a:r>
              <a:rPr lang="en-US" dirty="0">
                <a:solidFill>
                  <a:schemeClr val="tx1"/>
                </a:solidFill>
              </a:rPr>
              <a:t> reserve.</a:t>
            </a:r>
          </a:p>
          <a:p>
            <a:pPr algn="just"/>
            <a:endParaRPr lang="en-US" dirty="0">
              <a:solidFill>
                <a:schemeClr val="tx1"/>
              </a:solidFill>
            </a:endParaRPr>
          </a:p>
          <a:p>
            <a:pPr algn="just"/>
            <a:endParaRPr lang="en-US" dirty="0" smtClean="0"/>
          </a:p>
          <a:p>
            <a:pPr algn="just"/>
            <a:endParaRPr lang="ru-RU" dirty="0"/>
          </a:p>
        </p:txBody>
      </p:sp>
    </p:spTree>
    <p:extLst>
      <p:ext uri="{BB962C8B-B14F-4D97-AF65-F5344CB8AC3E}">
        <p14:creationId xmlns:p14="http://schemas.microsoft.com/office/powerpoint/2010/main" val="2192919973"/>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chimes.wav"/>
          </p:stSnd>
        </p:sndAc>
      </p:transition>
    </mc:Choice>
    <mc:Fallback xmlns="">
      <p:transition spd="slow">
        <p:fade/>
        <p:sndAc>
          <p:stSnd>
            <p:snd r:embed="rId3" name="chimes.wav"/>
          </p:stSnd>
        </p:sndAc>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570186"/>
          </a:xfrm>
        </p:spPr>
        <p:txBody>
          <a:bodyPr>
            <a:noAutofit/>
          </a:bodyPr>
          <a:lstStyle/>
          <a:p>
            <a:r>
              <a:rPr lang="en-US" sz="5400" dirty="0">
                <a:solidFill>
                  <a:srgbClr val="FF0000"/>
                </a:solidFill>
              </a:rPr>
              <a:t>Barguzin reserve</a:t>
            </a:r>
            <a:br>
              <a:rPr lang="en-US" sz="5400" dirty="0">
                <a:solidFill>
                  <a:srgbClr val="FF0000"/>
                </a:solidFill>
              </a:rPr>
            </a:br>
            <a:r>
              <a:rPr lang="en-US" sz="5400" dirty="0">
                <a:solidFill>
                  <a:srgbClr val="FF0000"/>
                </a:solidFill>
              </a:rPr>
              <a:t> </a:t>
            </a:r>
            <a:endParaRPr lang="ru-RU" sz="5400" dirty="0">
              <a:solidFill>
                <a:srgbClr val="FF0000"/>
              </a:solidFill>
            </a:endParaRPr>
          </a:p>
        </p:txBody>
      </p:sp>
      <p:sp>
        <p:nvSpPr>
          <p:cNvPr id="3" name="Объект 2"/>
          <p:cNvSpPr>
            <a:spLocks noGrp="1"/>
          </p:cNvSpPr>
          <p:nvPr>
            <p:ph sz="half" idx="1"/>
          </p:nvPr>
        </p:nvSpPr>
        <p:spPr/>
        <p:txBody>
          <a:bodyPr>
            <a:normAutofit fontScale="85000" lnSpcReduction="20000"/>
          </a:bodyPr>
          <a:lstStyle/>
          <a:p>
            <a:r>
              <a:rPr lang="en-US" sz="2600" dirty="0"/>
              <a:t>In the central part of the </a:t>
            </a:r>
            <a:r>
              <a:rPr lang="en-US" sz="2600" dirty="0" err="1" smtClean="0"/>
              <a:t>Re</a:t>
            </a:r>
            <a:r>
              <a:rPr lang="en-US" sz="2600" dirty="0" err="1"/>
              <a:t>s</a:t>
            </a:r>
            <a:r>
              <a:rPr lang="en-US" sz="2600" dirty="0" err="1" smtClean="0"/>
              <a:t>public</a:t>
            </a:r>
            <a:r>
              <a:rPr lang="en-US" sz="2600" dirty="0" smtClean="0"/>
              <a:t> </a:t>
            </a:r>
            <a:r>
              <a:rPr lang="en-US" sz="2600" dirty="0"/>
              <a:t>of Buryatia is the oldest nature reserve in Russia </a:t>
            </a:r>
            <a:r>
              <a:rPr lang="en-US" sz="2600" dirty="0" smtClean="0"/>
              <a:t> named </a:t>
            </a:r>
            <a:r>
              <a:rPr lang="en-US" sz="2600" dirty="0"/>
              <a:t>Barguzin. It was created in 1916 to preserve the unique nature on the western slope of the </a:t>
            </a:r>
            <a:r>
              <a:rPr lang="en-US" sz="2600" dirty="0" err="1"/>
              <a:t>barguzinsky</a:t>
            </a:r>
            <a:r>
              <a:rPr lang="en-US" sz="2600" dirty="0"/>
              <a:t> mountain range and the eastern shore of Lake Baikal. In the early 20 century in these places poachers rapidly destroyed the Sable population, and therefore it was decided to protect local flora and fauna at the State level.</a:t>
            </a:r>
          </a:p>
          <a:p>
            <a:endParaRPr lang="ru-RU" dirty="0"/>
          </a:p>
        </p:txBody>
      </p:sp>
      <p:pic>
        <p:nvPicPr>
          <p:cNvPr id="102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16564" y="1600200"/>
            <a:ext cx="3901872"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07065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60648"/>
            <a:ext cx="8229600" cy="288032"/>
          </a:xfrm>
        </p:spPr>
        <p:txBody>
          <a:bodyPr>
            <a:noAutofit/>
          </a:bodyPr>
          <a:lstStyle/>
          <a:p>
            <a:r>
              <a:rPr lang="en-US" sz="7200" dirty="0" smtClean="0">
                <a:solidFill>
                  <a:srgbClr val="C00000"/>
                </a:solidFill>
              </a:rPr>
              <a:t> </a:t>
            </a:r>
            <a:endParaRPr lang="ru-RU" sz="7200" dirty="0">
              <a:solidFill>
                <a:srgbClr val="C00000"/>
              </a:solidFill>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60648"/>
            <a:ext cx="8424936"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107504" y="2880295"/>
            <a:ext cx="8856984" cy="3785652"/>
          </a:xfrm>
          <a:prstGeom prst="rect">
            <a:avLst/>
          </a:prstGeom>
        </p:spPr>
        <p:txBody>
          <a:bodyPr wrap="square">
            <a:spAutoFit/>
          </a:bodyPr>
          <a:lstStyle/>
          <a:p>
            <a:pPr algn="just"/>
            <a:r>
              <a:rPr lang="en-US" sz="2000" dirty="0"/>
              <a:t>Greenpeace is a non-governmental environmental organization with offices in more than forty countries and with the international coordinating body in Amsterdam, Holland. founded Canadian activists in 1971, Greenpeace States its goal is to "ensure the ability of the land to develop life in all its diversity" and focuses its campaign throughout the world on issues such as climate change, deforestation, overfishing, commercial whaling, genetic engineering, and anti-nuclear issue. It uses direct action, lobbying and research to achieve its goals. Global organization does not accept funding from Governments, corporations or political parties, relying on the 2.9 million individual supporters and grantovGrinpis has general consultative status with the United Nations Economic and Social Council and is one of the osnovatelejv INGO accountability Charter; International non-governmental organization that intends to promote accountability.</a:t>
            </a:r>
            <a:endParaRPr lang="ru-RU" sz="2000" dirty="0"/>
          </a:p>
        </p:txBody>
      </p:sp>
    </p:spTree>
    <p:extLst>
      <p:ext uri="{BB962C8B-B14F-4D97-AF65-F5344CB8AC3E}">
        <p14:creationId xmlns:p14="http://schemas.microsoft.com/office/powerpoint/2010/main" val="771244884"/>
      </p:ext>
    </p:extLst>
  </p:cSld>
  <p:clrMapOvr>
    <a:masterClrMapping/>
  </p:clrMapOvr>
  <mc:AlternateContent xmlns:mc="http://schemas.openxmlformats.org/markup-compatibility/2006" xmlns:p14="http://schemas.microsoft.com/office/powerpoint/2010/main">
    <mc:Choice Requires="p14">
      <p:transition spd="slow" p14:dur="2000">
        <p14:prism isContent="1"/>
        <p:sndAc>
          <p:stSnd>
            <p:snd r:embed="rId2" name="chimes.wav"/>
          </p:stSnd>
        </p:sndAc>
      </p:transition>
    </mc:Choice>
    <mc:Fallback xmlns="">
      <p:transition spd="slow">
        <p:fade/>
        <p:sndAc>
          <p:stSnd>
            <p:snd r:embed="rId4" name="chimes.wav"/>
          </p:stSnd>
        </p:sndAc>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86429"/>
            <a:ext cx="8928992" cy="5539978"/>
          </a:xfrm>
          <a:prstGeom prst="rect">
            <a:avLst/>
          </a:prstGeom>
        </p:spPr>
        <p:txBody>
          <a:bodyPr wrap="square">
            <a:spAutoFit/>
          </a:bodyPr>
          <a:lstStyle/>
          <a:p>
            <a:r>
              <a:rPr lang="en-US" sz="2400" dirty="0" smtClean="0"/>
              <a:t>Our planet is amazingly rich and varied. </a:t>
            </a:r>
            <a:r>
              <a:rPr lang="en-US" sz="2400" smtClean="0"/>
              <a:t>Amazing, not </a:t>
            </a:r>
            <a:r>
              <a:rPr lang="en-US" sz="2400" dirty="0" smtClean="0"/>
              <a:t>similar to each other </a:t>
            </a:r>
            <a:r>
              <a:rPr lang="en-US" sz="2400" dirty="0" smtClean="0"/>
              <a:t>creatures live in different parts of the planet, </a:t>
            </a:r>
            <a:r>
              <a:rPr lang="en-US" sz="2400" dirty="0" smtClean="0"/>
              <a:t>and our task is to try to preserve this diversity as possible.</a:t>
            </a:r>
            <a:endParaRPr lang="ru-RU" sz="2400" dirty="0" smtClean="0"/>
          </a:p>
          <a:p>
            <a:endParaRPr lang="ru-RU" sz="2400" dirty="0" smtClean="0"/>
          </a:p>
          <a:p>
            <a:r>
              <a:rPr lang="en-US" dirty="0" smtClean="0"/>
              <a:t>The </a:t>
            </a:r>
            <a:r>
              <a:rPr lang="en-US" dirty="0"/>
              <a:t>world is full of </a:t>
            </a:r>
            <a:r>
              <a:rPr lang="en-US" dirty="0" smtClean="0"/>
              <a:t>animals</a:t>
            </a:r>
            <a:endParaRPr lang="ru-RU" dirty="0" smtClean="0"/>
          </a:p>
          <a:p>
            <a:r>
              <a:rPr lang="en-US" dirty="0"/>
              <a:t>Some are big and tall</a:t>
            </a:r>
            <a:endParaRPr lang="ru-RU" dirty="0"/>
          </a:p>
          <a:p>
            <a:r>
              <a:rPr lang="en-US" dirty="0" smtClean="0"/>
              <a:t>Some </a:t>
            </a:r>
            <a:r>
              <a:rPr lang="en-US" dirty="0"/>
              <a:t>are strong and dangerous</a:t>
            </a:r>
          </a:p>
          <a:p>
            <a:r>
              <a:rPr lang="en-US" dirty="0" smtClean="0"/>
              <a:t>Some </a:t>
            </a:r>
            <a:r>
              <a:rPr lang="en-US" dirty="0"/>
              <a:t>are cute and </a:t>
            </a:r>
            <a:r>
              <a:rPr lang="en-US" dirty="0" smtClean="0"/>
              <a:t>small</a:t>
            </a:r>
            <a:endParaRPr lang="ru-RU" dirty="0" smtClean="0"/>
          </a:p>
          <a:p>
            <a:r>
              <a:rPr lang="ru-RU" dirty="0" smtClean="0"/>
              <a:t>      </a:t>
            </a:r>
            <a:r>
              <a:rPr lang="ru-RU" sz="2400" dirty="0" smtClean="0"/>
              <a:t>                    </a:t>
            </a:r>
            <a:r>
              <a:rPr lang="en-US" dirty="0" smtClean="0"/>
              <a:t>.</a:t>
            </a:r>
            <a:endParaRPr lang="ru-RU" dirty="0" smtClean="0"/>
          </a:p>
          <a:p>
            <a:r>
              <a:rPr lang="en-US" dirty="0" smtClean="0"/>
              <a:t>All creatures are amazing</a:t>
            </a:r>
          </a:p>
          <a:p>
            <a:r>
              <a:rPr lang="en-US" dirty="0" smtClean="0"/>
              <a:t>Just like me and you</a:t>
            </a:r>
          </a:p>
          <a:p>
            <a:r>
              <a:rPr lang="en-US" dirty="0" smtClean="0"/>
              <a:t>Help protect the animals</a:t>
            </a:r>
            <a:endParaRPr lang="ru-RU" dirty="0" smtClean="0"/>
          </a:p>
          <a:p>
            <a:r>
              <a:rPr lang="en-US" dirty="0" smtClean="0"/>
              <a:t>This is their world, too</a:t>
            </a:r>
          </a:p>
          <a:p>
            <a:endParaRPr lang="en-US" dirty="0" smtClean="0"/>
          </a:p>
          <a:p>
            <a:r>
              <a:rPr lang="en-US" dirty="0" smtClean="0"/>
              <a:t> Animals are wonderful</a:t>
            </a:r>
          </a:p>
          <a:p>
            <a:r>
              <a:rPr lang="en-US" dirty="0"/>
              <a:t> </a:t>
            </a:r>
            <a:r>
              <a:rPr lang="en-US" dirty="0" smtClean="0"/>
              <a:t>They’re beautiful to see</a:t>
            </a:r>
          </a:p>
          <a:p>
            <a:r>
              <a:rPr lang="en-US" dirty="0"/>
              <a:t> </a:t>
            </a:r>
            <a:r>
              <a:rPr lang="en-US" dirty="0" smtClean="0"/>
              <a:t>Help them live a happy life</a:t>
            </a:r>
          </a:p>
          <a:p>
            <a:r>
              <a:rPr lang="en-US" dirty="0"/>
              <a:t> </a:t>
            </a:r>
            <a:r>
              <a:rPr lang="en-US" dirty="0" smtClean="0"/>
              <a:t>Help them to be free</a:t>
            </a:r>
            <a:endParaRPr lang="ru-RU" dirty="0"/>
          </a:p>
        </p:txBody>
      </p:sp>
      <p:pic>
        <p:nvPicPr>
          <p:cNvPr id="615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880" y="1412776"/>
            <a:ext cx="5410200" cy="5040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6973951"/>
      </p:ext>
    </p:extLst>
  </p:cSld>
  <p:clrMapOvr>
    <a:masterClrMapping/>
  </p:clrMapOvr>
  <mc:AlternateContent xmlns:mc="http://schemas.openxmlformats.org/markup-compatibility/2006" xmlns:p14="http://schemas.microsoft.com/office/powerpoint/2010/main">
    <mc:Choice Requires="p14">
      <p:transition spd="slow" p14:dur="2000">
        <p14:prism isContent="1"/>
        <p:sndAc>
          <p:stSnd>
            <p:snd r:embed="rId3" name="chimes.wav"/>
          </p:stSnd>
        </p:sndAc>
      </p:transition>
    </mc:Choice>
    <mc:Fallback xmlns="">
      <p:transition spd="slow">
        <p:fade/>
        <p:sndAc>
          <p:stSnd>
            <p:snd r:embed="rId5" name="chimes.wav"/>
          </p:stSnd>
        </p:sndAc>
      </p:transition>
    </mc:Fallback>
  </mc:AlternateContent>
  <p:timing>
    <p:tnLst>
      <p:par>
        <p:cTn id="1" dur="indefinite" restart="never" nodeType="tmRoot"/>
      </p:par>
    </p:tnLst>
  </p:timing>
</p:sld>
</file>

<file path=ppt/theme/theme1.xml><?xml version="1.0" encoding="utf-8"?>
<a:theme xmlns:a="http://schemas.openxmlformats.org/drawingml/2006/main" name="Паркет">
  <a:themeElements>
    <a:clrScheme name="Паркет">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Обычная">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Паркет">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934</TotalTime>
  <Words>947</Words>
  <Application>Microsoft Office PowerPoint</Application>
  <PresentationFormat>Экран (4:3)</PresentationFormat>
  <Paragraphs>49</Paragraphs>
  <Slides>13</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Паркет</vt:lpstr>
      <vt:lpstr>Rare extinct animals</vt:lpstr>
      <vt:lpstr>Презентация PowerPoint</vt:lpstr>
      <vt:lpstr>The most famous extinct animals: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What measures are being taken to protect endangered animals?</vt:lpstr>
      <vt:lpstr>Barguzin reserve  </vt:lpstr>
      <vt:lpstr> </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dc:creator>
  <cp:lastModifiedBy>Пользователь</cp:lastModifiedBy>
  <cp:revision>48</cp:revision>
  <dcterms:created xsi:type="dcterms:W3CDTF">2016-01-18T14:35:54Z</dcterms:created>
  <dcterms:modified xsi:type="dcterms:W3CDTF">2017-04-04T21:52:58Z</dcterms:modified>
</cp:coreProperties>
</file>