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0" r:id="rId2"/>
  </p:sldMasterIdLst>
  <p:notesMasterIdLst>
    <p:notesMasterId r:id="rId10"/>
  </p:notesMasterIdLst>
  <p:sldIdLst>
    <p:sldId id="256" r:id="rId3"/>
    <p:sldId id="260" r:id="rId4"/>
    <p:sldId id="261" r:id="rId5"/>
    <p:sldId id="262" r:id="rId6"/>
    <p:sldId id="257" r:id="rId7"/>
    <p:sldId id="258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025" autoAdjust="0"/>
    <p:restoredTop sz="91452" autoAdjust="0"/>
  </p:normalViewPr>
  <p:slideViewPr>
    <p:cSldViewPr>
      <p:cViewPr>
        <p:scale>
          <a:sx n="66" d="100"/>
          <a:sy n="66" d="100"/>
        </p:scale>
        <p:origin x="-564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90B2E-34C5-4001-8DD0-DD59B4864EC2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EE607-FC2B-4A90-B5A7-A1B8774029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44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noProof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1834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699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735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1776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7845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2569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4827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411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3518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3570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8951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8097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0D7DE"/>
            </a:gs>
            <a:gs pos="30000">
              <a:schemeClr val="bg1"/>
            </a:gs>
            <a:gs pos="70000">
              <a:schemeClr val="bg1"/>
            </a:gs>
            <a:gs pos="100000">
              <a:srgbClr val="A7B9C5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c 6"/>
          <p:cNvSpPr/>
          <p:nvPr/>
        </p:nvSpPr>
        <p:spPr>
          <a:xfrm>
            <a:off x="-3429000" y="0"/>
            <a:ext cx="6858000" cy="6858000"/>
          </a:xfrm>
          <a:prstGeom prst="arc">
            <a:avLst>
              <a:gd name="adj1" fmla="val 16200000"/>
              <a:gd name="adj2" fmla="val 5392005"/>
            </a:avLst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effectLst>
            <a:innerShdw blurRad="254000" dist="254000" dir="18900000">
              <a:prstClr val="black">
                <a:alpha val="3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Arc 7"/>
          <p:cNvSpPr/>
          <p:nvPr/>
        </p:nvSpPr>
        <p:spPr>
          <a:xfrm>
            <a:off x="-4584810" y="441434"/>
            <a:ext cx="9169620" cy="6211614"/>
          </a:xfrm>
          <a:prstGeom prst="arc">
            <a:avLst>
              <a:gd name="adj1" fmla="val 16200000"/>
              <a:gd name="adj2" fmla="val 5392005"/>
            </a:avLst>
          </a:prstGeom>
          <a:noFill/>
          <a:ln w="19050">
            <a:solidFill>
              <a:schemeClr val="bg1">
                <a:alpha val="50196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Arc 8"/>
          <p:cNvSpPr/>
          <p:nvPr/>
        </p:nvSpPr>
        <p:spPr>
          <a:xfrm>
            <a:off x="-4562639" y="-110362"/>
            <a:ext cx="9125278" cy="6274672"/>
          </a:xfrm>
          <a:prstGeom prst="arc">
            <a:avLst>
              <a:gd name="adj1" fmla="val 16200000"/>
              <a:gd name="adj2" fmla="val 5392005"/>
            </a:avLst>
          </a:prstGeom>
          <a:noFill/>
          <a:ln w="53975">
            <a:gradFill flip="none" rotWithShape="1">
              <a:gsLst>
                <a:gs pos="0">
                  <a:schemeClr val="accent1">
                    <a:lumMod val="60000"/>
                    <a:lumOff val="40000"/>
                    <a:alpha val="23000"/>
                  </a:schemeClr>
                </a:gs>
                <a:gs pos="100000">
                  <a:srgbClr val="D0D7DE">
                    <a:alpha val="10000"/>
                  </a:srgb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707904" y="2111863"/>
            <a:ext cx="5184576" cy="183022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DISASTERS</a:t>
            </a:r>
            <a:endParaRPr lang="ru-RU" sz="54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39410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696" y="3686653"/>
            <a:ext cx="880979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Наводнение в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Крыму летом 2021 года</a:t>
            </a:r>
            <a:endParaRPr lang="ru-RU" sz="20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 середине июня на Крым обрушился мощный циклон, на полуострове объявили режим ЧС регионального масштаба.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 частности, подтопило Керчь и Ялту, часть полуострова была временно обесточена и оставлена без водоснабжения. Последствия наводнения частично ликвидировали, однако в начале июля на полуостров вновь пришла непогода.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4 июля в результате разгула стихии подтопило несколько населенных пунктов, в Бахчисарайском районе полуострова эвакуировали около 50 жителей, кроме того, там погибла женщина.</a:t>
            </a:r>
          </a:p>
        </p:txBody>
      </p:sp>
      <p:pic>
        <p:nvPicPr>
          <p:cNvPr id="2050" name="Picture 2" descr="Дикий гул, отовсюду вода». Что вспоминают пережившие наводнение в Крымске |  ОБЩЕСТВО | АиФ Краснода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9592" y="201871"/>
            <a:ext cx="4584408" cy="348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Наводнение в Ялте: 24 пострадавших, двое пропали без вести - газета «Кафа»  новости Феодосии и Крым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696" y="201871"/>
            <a:ext cx="435597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030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острове Пальма началось извержение вулкана. Горящая лава достигла домов  и заблокировала дороги (ФОТО и ВИДЕО) | Mix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22" y="-61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16632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испанском острове Ла Пальма из вулкана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Кумбре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Вьеха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продолжает течь лава,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сообщает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Reuters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Напомним, извержение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вулкана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Кумбре-Вьеха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расположенного на острове Ла Пальма (Канарские острова, Испания), начавшееся 19 сентября 2021 года в 15:12 по местному времени. В результате извержения было уничтожено более 1000 строений и эвакуировано 6000 человек, планируется увеличить это число до 10 000. Некоторые дома оказались под толстым слоем вулканического пепла.</a:t>
            </a:r>
          </a:p>
        </p:txBody>
      </p:sp>
    </p:spTree>
    <p:extLst>
      <p:ext uri="{BB962C8B-B14F-4D97-AF65-F5344CB8AC3E}">
        <p14:creationId xmlns:p14="http://schemas.microsoft.com/office/powerpoint/2010/main" xmlns="" val="75794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ожары в Турции 31 июля 2021: видео и фото за сегод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573016"/>
            <a:ext cx="3995936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85210"/>
            <a:ext cx="835292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 юге Турции 29 июля появились новые очаги лесных пожаров, сообщает телеканал CNN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Turk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Напомним, лесные пожары охватили большие площади в Турции. В курортной провинции Анталья начали останавливать экскурсии, там погибли не менее трех человек.</a:t>
            </a:r>
          </a:p>
          <a:p>
            <a:endParaRPr lang="ru-RU" dirty="0"/>
          </a:p>
        </p:txBody>
      </p:sp>
      <p:pic>
        <p:nvPicPr>
          <p:cNvPr id="3076" name="Picture 4" descr="В Турции лесные пожары вспыхнули в Бодрум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809" y="1916832"/>
            <a:ext cx="4835352" cy="272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0383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vocabulary</a:t>
            </a:r>
            <a:endParaRPr lang="ru-RU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5073427"/>
          </a:xfrm>
        </p:spPr>
        <p:txBody>
          <a:bodyPr/>
          <a:lstStyle/>
          <a:p>
            <a:r>
              <a:rPr lang="en-US" dirty="0" smtClean="0">
                <a:latin typeface="Arial Rounded MT Bold" panose="020F0704030504030204" pitchFamily="34" charset="0"/>
              </a:rPr>
              <a:t>earthquake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flood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oil spill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avalanche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famine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volcanic eruption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hurricane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landslide</a:t>
            </a:r>
            <a:endParaRPr lang="en-US" dirty="0" smtClean="0">
              <a:latin typeface="Arial Rounded MT Bold" panose="020F0704030504030204" pitchFamily="34" charset="0"/>
            </a:endParaRPr>
          </a:p>
          <a:p>
            <a:r>
              <a:rPr lang="en-US" dirty="0" smtClean="0">
                <a:latin typeface="Arial Rounded MT Bold" panose="020F0704030504030204" pitchFamily="34" charset="0"/>
              </a:rPr>
              <a:t>claim the lives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507342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 Rounded MT Bold" panose="020F0704030504030204" pitchFamily="34" charset="0"/>
              </a:rPr>
              <a:t>tsunami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drought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heatwave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forest fire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rustle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rumble</a:t>
            </a:r>
            <a:endParaRPr lang="ru-RU" dirty="0">
              <a:latin typeface="Arial Rounded MT Bold" panose="020F07040305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4293096"/>
            <a:ext cx="3833143" cy="234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6988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900" dirty="0" smtClean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Idioms</a:t>
            </a:r>
            <a:endParaRPr lang="ru-RU" sz="49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281518" cy="4525963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blood runs cold</a:t>
            </a:r>
          </a:p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be chilled to the bone</a:t>
            </a:r>
          </a:p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can't move a muscle</a:t>
            </a:r>
          </a:p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get soaked to the skin</a:t>
            </a:r>
          </a:p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fall on deaf ears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143504" y="1600200"/>
            <a:ext cx="4000496" cy="4525963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be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scared</a:t>
            </a:r>
          </a:p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feel cold</a:t>
            </a:r>
          </a:p>
          <a:p>
            <a:endParaRPr lang="en-US" sz="3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freeze on the spot</a:t>
            </a:r>
          </a:p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be wet</a:t>
            </a:r>
          </a:p>
          <a:p>
            <a:endParaRPr lang="en-US" sz="3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elicit no response</a:t>
            </a:r>
          </a:p>
          <a:p>
            <a:endParaRPr lang="en-US" sz="3600" b="1" dirty="0" smtClean="0"/>
          </a:p>
          <a:p>
            <a:endParaRPr lang="en-US" sz="3600" b="1" dirty="0" smtClean="0"/>
          </a:p>
          <a:p>
            <a:endParaRPr lang="en-US" sz="3600" b="1" dirty="0" smtClean="0"/>
          </a:p>
          <a:p>
            <a:endParaRPr lang="en-US" sz="3600" b="1" dirty="0" smtClean="0"/>
          </a:p>
          <a:p>
            <a:endParaRPr lang="en-US" sz="3600" b="1" dirty="0" smtClean="0"/>
          </a:p>
          <a:p>
            <a:endParaRPr lang="ru-RU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900" dirty="0" smtClean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Prepositions</a:t>
            </a:r>
            <a:endParaRPr lang="ru-RU" sz="4900" dirty="0" smtClean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2143140" cy="4525963"/>
          </a:xfrm>
        </p:spPr>
        <p:txBody>
          <a:bodyPr/>
          <a:lstStyle/>
          <a:p>
            <a:r>
              <a:rPr lang="en-US" b="1" dirty="0" smtClean="0"/>
              <a:t>focus</a:t>
            </a:r>
          </a:p>
          <a:p>
            <a:r>
              <a:rPr lang="en-US" b="1" dirty="0" smtClean="0"/>
              <a:t>lead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in</a:t>
            </a:r>
          </a:p>
          <a:p>
            <a:r>
              <a:rPr lang="en-US" b="1" dirty="0" smtClean="0"/>
              <a:t>be aimed</a:t>
            </a:r>
          </a:p>
          <a:p>
            <a:r>
              <a:rPr lang="en-US" b="1" dirty="0" smtClean="0"/>
              <a:t>remove 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571736" y="1600200"/>
            <a:ext cx="2428892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on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to</a:t>
            </a:r>
          </a:p>
          <a:p>
            <a:r>
              <a:rPr lang="en-US" b="1" dirty="0" smtClean="0"/>
              <a:t>an attempt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at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from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434" name="AutoShape 2" descr="https://assets.entrepreneur.com/content/3x2/2000/1396460332-natural-disasters-unavoidable-business-ready-infographic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6" name="Picture 4" descr="https://topkyiv.com/wp-content/uploads/2018/10/Snymok-ekrana-2018-10-10-v-11.25.16-250x13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428736"/>
            <a:ext cx="3083655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8438" name="Picture 6" descr="https://pbs.twimg.com/media/Dj0fS82VsAAOJL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786058"/>
            <a:ext cx="321471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8440" name="Picture 8" descr="https://www.nastol.com.ua/download.php?img=201705/1920x1080/nastol.com.ua-2227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4500570"/>
            <a:ext cx="3600000" cy="202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0FF3CB8-411A-4EA4-8D99-958C0B097F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Изображение в полукруге с дугами</Template>
  <TotalTime>0</TotalTime>
  <Words>268</Words>
  <Application>Microsoft Office PowerPoint</Application>
  <PresentationFormat>Экран (4:3)</PresentationFormat>
  <Paragraphs>53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vocabulary</vt:lpstr>
      <vt:lpstr>Idioms</vt:lpstr>
      <vt:lpstr>Prepositions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2019-11-22T16:19:05Z</dcterms:created>
  <dcterms:modified xsi:type="dcterms:W3CDTF">2021-11-26T06:41:54Z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TC020116429991</vt:lpwstr>
  </property>
</Properties>
</file>