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59" r:id="rId5"/>
    <p:sldId id="260" r:id="rId6"/>
    <p:sldId id="264"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23B3FE4-1A02-4F71-A167-065195C200C3}">
          <p14:sldIdLst>
            <p14:sldId id="256"/>
            <p14:sldId id="257"/>
            <p14:sldId id="258"/>
            <p14:sldId id="259"/>
            <p14:sldId id="260"/>
            <p14:sldId id="264"/>
            <p14:sldId id="262"/>
            <p14:sldId id="26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4714" autoAdjust="0"/>
  </p:normalViewPr>
  <p:slideViewPr>
    <p:cSldViewPr>
      <p:cViewPr varScale="1">
        <p:scale>
          <a:sx n="85" d="100"/>
          <a:sy n="85" d="100"/>
        </p:scale>
        <p:origin x="-93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8ACE4A-47F2-4287-BBBC-7BEDB140EA17}" type="datetimeFigureOut">
              <a:rPr lang="ru-RU" smtClean="0"/>
              <a:t>11.09.2016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94C3E1-BAA3-46EA-84EF-0C8A8BB8D868}" type="slidenum">
              <a:rPr lang="ru-RU" smtClean="0"/>
              <a:t>‹#›</a:t>
            </a:fld>
            <a:endParaRPr lang="ru-RU"/>
          </a:p>
        </p:txBody>
      </p:sp>
    </p:spTree>
    <p:extLst>
      <p:ext uri="{BB962C8B-B14F-4D97-AF65-F5344CB8AC3E}">
        <p14:creationId xmlns:p14="http://schemas.microsoft.com/office/powerpoint/2010/main" val="614539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E94C3E1-BAA3-46EA-84EF-0C8A8BB8D868}" type="slidenum">
              <a:rPr lang="ru-RU" smtClean="0"/>
              <a:t>6</a:t>
            </a:fld>
            <a:endParaRPr lang="ru-RU"/>
          </a:p>
        </p:txBody>
      </p:sp>
    </p:spTree>
    <p:extLst>
      <p:ext uri="{BB962C8B-B14F-4D97-AF65-F5344CB8AC3E}">
        <p14:creationId xmlns:p14="http://schemas.microsoft.com/office/powerpoint/2010/main" val="1352882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47EAEC8-C5E8-4BF2-9C6A-B485BB8D1C4B}" type="datetimeFigureOut">
              <a:rPr lang="ru-RU" smtClean="0"/>
              <a:t>10.09.2016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7EAEC8-C5E8-4BF2-9C6A-B485BB8D1C4B}" type="datetimeFigureOut">
              <a:rPr lang="ru-RU" smtClean="0"/>
              <a:t>10.09.2016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347EAEC8-C5E8-4BF2-9C6A-B485BB8D1C4B}" type="datetimeFigureOut">
              <a:rPr lang="ru-RU" smtClean="0"/>
              <a:t>10.09.2016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47EAEC8-C5E8-4BF2-9C6A-B485BB8D1C4B}" type="datetimeFigureOut">
              <a:rPr lang="ru-RU" smtClean="0"/>
              <a:t>10.09.2016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C12E688-402F-4B13-BB24-98808CD148D8}"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47EAEC8-C5E8-4BF2-9C6A-B485BB8D1C4B}" type="datetimeFigureOut">
              <a:rPr lang="ru-RU" smtClean="0"/>
              <a:t>10.09.2016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347EAEC8-C5E8-4BF2-9C6A-B485BB8D1C4B}" type="datetimeFigureOut">
              <a:rPr lang="ru-RU" smtClean="0"/>
              <a:t>10.09.2016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EAEC8-C5E8-4BF2-9C6A-B485BB8D1C4B}" type="datetimeFigureOut">
              <a:rPr lang="ru-RU" smtClean="0"/>
              <a:t>10.09.2016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347EAEC8-C5E8-4BF2-9C6A-B485BB8D1C4B}" type="datetimeFigureOut">
              <a:rPr lang="ru-RU" smtClean="0"/>
              <a:t>10.09.2016</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12E688-402F-4B13-BB24-98808CD148D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7EAEC8-C5E8-4BF2-9C6A-B485BB8D1C4B}" type="datetimeFigureOut">
              <a:rPr lang="ru-RU" smtClean="0"/>
              <a:t>10.09.2016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47EAEC8-C5E8-4BF2-9C6A-B485BB8D1C4B}" type="datetimeFigureOut">
              <a:rPr lang="ru-RU" smtClean="0"/>
              <a:t>10.09.2016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47EAEC8-C5E8-4BF2-9C6A-B485BB8D1C4B}" type="datetimeFigureOut">
              <a:rPr lang="ru-RU" smtClean="0"/>
              <a:t>10.09.2016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C12E688-402F-4B13-BB24-98808CD148D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347EAEC8-C5E8-4BF2-9C6A-B485BB8D1C4B}" type="datetimeFigureOut">
              <a:rPr lang="ru-RU" smtClean="0"/>
              <a:t>10.09.2016</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12E688-402F-4B13-BB24-98808CD148D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World languages: </a:t>
            </a:r>
            <a:br>
              <a:rPr lang="en-US" dirty="0" smtClean="0"/>
            </a:br>
            <a:r>
              <a:rPr lang="en-US" dirty="0" smtClean="0"/>
              <a:t>local or global?</a:t>
            </a:r>
            <a:endParaRPr lang="ru-RU" dirty="0"/>
          </a:p>
        </p:txBody>
      </p:sp>
      <p:sp>
        <p:nvSpPr>
          <p:cNvPr id="3" name="Подзаголовок 2"/>
          <p:cNvSpPr>
            <a:spLocks noGrp="1"/>
          </p:cNvSpPr>
          <p:nvPr>
            <p:ph type="body" idx="1"/>
          </p:nvPr>
        </p:nvSpPr>
        <p:spPr/>
        <p:txBody>
          <a:bodyPr>
            <a:normAutofit/>
          </a:bodyPr>
          <a:lstStyle/>
          <a:p>
            <a:r>
              <a:rPr lang="en-US" b="1" dirty="0" smtClean="0"/>
              <a:t>Brain-ring</a:t>
            </a:r>
            <a:endParaRPr lang="ru-RU"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717032"/>
            <a:ext cx="44958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8640"/>
            <a:ext cx="230425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3395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2000" b="1" dirty="0" smtClean="0">
                <a:latin typeface="Times New Roman" pitchFamily="18" charset="0"/>
                <a:cs typeface="Times New Roman" pitchFamily="18" charset="0"/>
              </a:rPr>
              <a:t>Look at the picture, describe it and</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answer the questions:</a:t>
            </a: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179512" y="1100628"/>
            <a:ext cx="4320480" cy="5352708"/>
          </a:xfrm>
        </p:spPr>
        <p:txBody>
          <a:bodyPr>
            <a:normAutofit/>
          </a:bodyPr>
          <a:lstStyle/>
          <a:p>
            <a:pPr>
              <a:buAutoNum type="arabicPeriod"/>
            </a:pPr>
            <a:r>
              <a:rPr lang="en-US" sz="1800" dirty="0" smtClean="0">
                <a:latin typeface="Times New Roman" pitchFamily="18" charset="0"/>
                <a:cs typeface="Times New Roman" pitchFamily="18" charset="0"/>
              </a:rPr>
              <a:t>What was your first English teacher’s name?</a:t>
            </a:r>
          </a:p>
          <a:p>
            <a:pPr>
              <a:buAutoNum type="arabicPeriod" startAt="2"/>
            </a:pPr>
            <a:r>
              <a:rPr lang="en-US" sz="1800" dirty="0" smtClean="0">
                <a:latin typeface="Times New Roman" pitchFamily="18" charset="0"/>
                <a:cs typeface="Times New Roman" pitchFamily="18" charset="0"/>
              </a:rPr>
              <a:t>How long have you been leaning English for?</a:t>
            </a:r>
          </a:p>
          <a:p>
            <a:pPr>
              <a:buAutoNum type="arabicPeriod" startAt="3"/>
            </a:pPr>
            <a:r>
              <a:rPr lang="en-US" sz="1800" dirty="0" smtClean="0">
                <a:latin typeface="Times New Roman" pitchFamily="18" charset="0"/>
                <a:cs typeface="Times New Roman" pitchFamily="18" charset="0"/>
              </a:rPr>
              <a:t>Why </a:t>
            </a:r>
            <a:r>
              <a:rPr lang="en-US" sz="1800" dirty="0">
                <a:latin typeface="Times New Roman" pitchFamily="18" charset="0"/>
                <a:cs typeface="Times New Roman" pitchFamily="18" charset="0"/>
              </a:rPr>
              <a:t>do many people all over the world learn English</a:t>
            </a:r>
            <a:r>
              <a:rPr lang="en-US" sz="1800" dirty="0" smtClean="0">
                <a:latin typeface="Times New Roman" pitchFamily="18" charset="0"/>
                <a:cs typeface="Times New Roman" pitchFamily="18" charset="0"/>
              </a:rPr>
              <a:t>?</a:t>
            </a:r>
          </a:p>
          <a:p>
            <a:pPr marL="0" indent="0"/>
            <a:r>
              <a:rPr lang="en-US" sz="1800" dirty="0" smtClean="0">
                <a:latin typeface="Times New Roman" pitchFamily="18" charset="0"/>
                <a:cs typeface="Times New Roman" pitchFamily="18" charset="0"/>
              </a:rPr>
              <a:t>4</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How </a:t>
            </a:r>
            <a:r>
              <a:rPr lang="en-US" sz="1800" dirty="0">
                <a:latin typeface="Times New Roman" pitchFamily="18" charset="0"/>
                <a:cs typeface="Times New Roman" pitchFamily="18" charset="0"/>
              </a:rPr>
              <a:t>are you planning to use this foreign language in the future</a:t>
            </a:r>
            <a:r>
              <a:rPr lang="en-US" sz="1800" dirty="0" smtClean="0">
                <a:latin typeface="Times New Roman" pitchFamily="18" charset="0"/>
                <a:cs typeface="Times New Roman" pitchFamily="18" charset="0"/>
              </a:rPr>
              <a:t>?</a:t>
            </a:r>
          </a:p>
          <a:p>
            <a:pPr marL="0" indent="0"/>
            <a:r>
              <a:rPr lang="en-US" sz="1800" dirty="0" smtClean="0">
                <a:latin typeface="Times New Roman" pitchFamily="18" charset="0"/>
                <a:cs typeface="Times New Roman" pitchFamily="18" charset="0"/>
              </a:rPr>
              <a:t>5.   The English language isn’t local language, is it? </a:t>
            </a:r>
          </a:p>
          <a:p>
            <a:pPr marL="0" indent="0"/>
            <a:r>
              <a:rPr lang="en-US" sz="1800" dirty="0" smtClean="0">
                <a:latin typeface="Times New Roman" pitchFamily="18" charset="0"/>
                <a:cs typeface="Times New Roman" pitchFamily="18" charset="0"/>
              </a:rPr>
              <a:t>6.    What the most frequently spoken languages do you know?</a:t>
            </a:r>
          </a:p>
          <a:p>
            <a:pPr>
              <a:buAutoNum type="arabicPeriod" startAt="7"/>
            </a:pPr>
            <a:r>
              <a:rPr lang="en-US" sz="1800" dirty="0" smtClean="0">
                <a:latin typeface="Times New Roman" pitchFamily="18" charset="0"/>
                <a:cs typeface="Times New Roman" pitchFamily="18" charset="0"/>
              </a:rPr>
              <a:t>Would you like to learn any other foreign languages? If yes, what?</a:t>
            </a:r>
          </a:p>
          <a:p>
            <a:pPr marL="0" indent="0"/>
            <a:r>
              <a:rPr lang="en-US" sz="1800" dirty="0" smtClean="0">
                <a:latin typeface="Times New Roman" pitchFamily="18" charset="0"/>
                <a:cs typeface="Times New Roman" pitchFamily="18" charset="0"/>
              </a:rPr>
              <a:t>       Give your reasons.    </a:t>
            </a:r>
            <a:endParaRPr lang="ru-RU" sz="1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124744"/>
            <a:ext cx="4320480"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4316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a:lstStyle/>
          <a:p>
            <a:r>
              <a:rPr lang="en-US" dirty="0" smtClean="0"/>
              <a:t>Agree or disagree with the statements</a:t>
            </a:r>
            <a:endParaRPr lang="ru-RU" dirty="0"/>
          </a:p>
        </p:txBody>
      </p:sp>
      <p:sp>
        <p:nvSpPr>
          <p:cNvPr id="11" name="Текст 10"/>
          <p:cNvSpPr>
            <a:spLocks noGrp="1"/>
          </p:cNvSpPr>
          <p:nvPr>
            <p:ph type="body" idx="1"/>
          </p:nvPr>
        </p:nvSpPr>
        <p:spPr>
          <a:xfrm>
            <a:off x="822960" y="1097280"/>
            <a:ext cx="3200400" cy="243488"/>
          </a:xfrm>
        </p:spPr>
        <p:txBody>
          <a:bodyPr>
            <a:normAutofit fontScale="85000" lnSpcReduction="20000"/>
          </a:bodyPr>
          <a:lstStyle/>
          <a:p>
            <a:r>
              <a:rPr lang="en-US" b="1" u="sng" dirty="0" smtClean="0">
                <a:solidFill>
                  <a:srgbClr val="FF0000"/>
                </a:solidFill>
                <a:latin typeface="Times New Roman" pitchFamily="18" charset="0"/>
                <a:cs typeface="Times New Roman" pitchFamily="18" charset="0"/>
              </a:rPr>
              <a:t>Team 1</a:t>
            </a:r>
            <a:endParaRPr lang="ru-RU" b="1" u="sng" dirty="0">
              <a:solidFill>
                <a:srgbClr val="FF0000"/>
              </a:solidFill>
              <a:latin typeface="Times New Roman" pitchFamily="18" charset="0"/>
              <a:cs typeface="Times New Roman" pitchFamily="18" charset="0"/>
            </a:endParaRPr>
          </a:p>
        </p:txBody>
      </p:sp>
      <p:sp>
        <p:nvSpPr>
          <p:cNvPr id="12" name="Объект 11"/>
          <p:cNvSpPr>
            <a:spLocks noGrp="1"/>
          </p:cNvSpPr>
          <p:nvPr>
            <p:ph sz="half" idx="2"/>
          </p:nvPr>
        </p:nvSpPr>
        <p:spPr>
          <a:xfrm>
            <a:off x="179512" y="1412776"/>
            <a:ext cx="4032448" cy="5256584"/>
          </a:xfrm>
        </p:spPr>
        <p:txBody>
          <a:bodyPr>
            <a:normAutofit/>
          </a:bodyPr>
          <a:lstStyle/>
          <a:p>
            <a:pPr>
              <a:buAutoNum type="arabicPeriod"/>
            </a:pPr>
            <a:r>
              <a:rPr lang="en-US" sz="1800" dirty="0" smtClean="0">
                <a:latin typeface="Times New Roman" pitchFamily="18" charset="0"/>
                <a:cs typeface="Times New Roman" pitchFamily="18" charset="0"/>
              </a:rPr>
              <a:t>American English doesn’t differ from the English spoken in Great Britain.</a:t>
            </a:r>
          </a:p>
          <a:p>
            <a:pPr>
              <a:buAutoNum type="arabicPeriod" startAt="2"/>
            </a:pPr>
            <a:r>
              <a:rPr lang="en-US" sz="1800" dirty="0" smtClean="0">
                <a:latin typeface="Times New Roman" pitchFamily="18" charset="0"/>
                <a:cs typeface="Times New Roman" pitchFamily="18" charset="0"/>
              </a:rPr>
              <a:t>English has taken the position of the global language.</a:t>
            </a:r>
          </a:p>
          <a:p>
            <a:pPr marL="0" indent="0"/>
            <a:r>
              <a:rPr lang="en-US" sz="1800" dirty="0" smtClean="0">
                <a:latin typeface="Times New Roman" pitchFamily="18" charset="0"/>
                <a:cs typeface="Times New Roman" pitchFamily="18" charset="0"/>
              </a:rPr>
              <a:t>3.   There are thirty-six letters in the    E.L.</a:t>
            </a:r>
          </a:p>
          <a:p>
            <a:pPr>
              <a:buAutoNum type="arabicPeriod" startAt="4"/>
            </a:pPr>
            <a:r>
              <a:rPr lang="en-US" sz="1800" dirty="0" smtClean="0">
                <a:latin typeface="Times New Roman" pitchFamily="18" charset="0"/>
                <a:cs typeface="Times New Roman" pitchFamily="18" charset="0"/>
              </a:rPr>
              <a:t>People who speak E. have worse job opportunities.</a:t>
            </a:r>
          </a:p>
          <a:p>
            <a:pPr marL="0" indent="0"/>
            <a:r>
              <a:rPr lang="en-US" sz="1800" dirty="0" smtClean="0">
                <a:latin typeface="Times New Roman" pitchFamily="18" charset="0"/>
                <a:cs typeface="Times New Roman" pitchFamily="18" charset="0"/>
              </a:rPr>
              <a:t>5. There are six working languages of the United Nations.</a:t>
            </a:r>
          </a:p>
          <a:p>
            <a:pPr marL="0" indent="0"/>
            <a:endParaRPr lang="en-US" sz="1800" dirty="0" smtClean="0">
              <a:latin typeface="Times New Roman" pitchFamily="18" charset="0"/>
              <a:cs typeface="Times New Roman" pitchFamily="18" charset="0"/>
            </a:endParaRPr>
          </a:p>
          <a:p>
            <a:pPr marL="0" indent="0"/>
            <a:r>
              <a:rPr lang="en-US" sz="1800" dirty="0" smtClean="0">
                <a:latin typeface="Times New Roman" pitchFamily="18" charset="0"/>
                <a:cs typeface="Times New Roman" pitchFamily="18" charset="0"/>
              </a:rPr>
              <a:t>6. English is the richest language of the 2,700 world languages.</a:t>
            </a:r>
          </a:p>
          <a:p>
            <a:pPr marL="0" indent="0"/>
            <a:endParaRPr lang="ru-RU" sz="1800" dirty="0">
              <a:latin typeface="Times New Roman" pitchFamily="18" charset="0"/>
              <a:cs typeface="Times New Roman" pitchFamily="18" charset="0"/>
            </a:endParaRPr>
          </a:p>
        </p:txBody>
      </p:sp>
      <p:sp>
        <p:nvSpPr>
          <p:cNvPr id="13" name="Текст 12"/>
          <p:cNvSpPr>
            <a:spLocks noGrp="1"/>
          </p:cNvSpPr>
          <p:nvPr>
            <p:ph type="body" sz="quarter" idx="3"/>
          </p:nvPr>
        </p:nvSpPr>
        <p:spPr>
          <a:xfrm>
            <a:off x="4700016" y="1097280"/>
            <a:ext cx="3200400" cy="243488"/>
          </a:xfrm>
        </p:spPr>
        <p:txBody>
          <a:bodyPr>
            <a:normAutofit fontScale="85000" lnSpcReduction="20000"/>
          </a:bodyPr>
          <a:lstStyle/>
          <a:p>
            <a:r>
              <a:rPr lang="en-US" b="1" u="sng" dirty="0" smtClean="0">
                <a:solidFill>
                  <a:srgbClr val="FF0000"/>
                </a:solidFill>
                <a:latin typeface="Times New Roman" pitchFamily="18" charset="0"/>
                <a:cs typeface="Times New Roman" pitchFamily="18" charset="0"/>
              </a:rPr>
              <a:t>Team 2</a:t>
            </a:r>
            <a:endParaRPr lang="ru-RU" b="1" u="sng" dirty="0">
              <a:solidFill>
                <a:srgbClr val="FF0000"/>
              </a:solidFill>
              <a:latin typeface="Times New Roman" pitchFamily="18" charset="0"/>
              <a:cs typeface="Times New Roman" pitchFamily="18" charset="0"/>
            </a:endParaRPr>
          </a:p>
        </p:txBody>
      </p:sp>
      <p:sp>
        <p:nvSpPr>
          <p:cNvPr id="14" name="Объект 13"/>
          <p:cNvSpPr>
            <a:spLocks noGrp="1"/>
          </p:cNvSpPr>
          <p:nvPr>
            <p:ph sz="quarter" idx="4"/>
          </p:nvPr>
        </p:nvSpPr>
        <p:spPr>
          <a:xfrm>
            <a:off x="4427984" y="1412776"/>
            <a:ext cx="3744416" cy="4680520"/>
          </a:xfrm>
        </p:spPr>
        <p:txBody>
          <a:bodyPr>
            <a:normAutofit/>
          </a:bodyPr>
          <a:lstStyle/>
          <a:p>
            <a:pPr marL="457200" indent="-457200">
              <a:buAutoNum type="arabicPeriod"/>
            </a:pPr>
            <a:r>
              <a:rPr lang="en-US" sz="2000" dirty="0" smtClean="0">
                <a:latin typeface="Times New Roman" pitchFamily="18" charset="0"/>
                <a:cs typeface="Times New Roman" pitchFamily="18" charset="0"/>
              </a:rPr>
              <a:t>There are many borrowings from other languages in E.</a:t>
            </a:r>
          </a:p>
          <a:p>
            <a:pPr marL="457200" indent="-457200">
              <a:buAutoNum type="arabicPeriod" startAt="2"/>
            </a:pPr>
            <a:r>
              <a:rPr lang="en-US" sz="2000" dirty="0" smtClean="0">
                <a:latin typeface="Times New Roman" pitchFamily="18" charset="0"/>
                <a:cs typeface="Times New Roman" pitchFamily="18" charset="0"/>
              </a:rPr>
              <a:t>English is one of the least popular foreign languages in Russia.</a:t>
            </a:r>
          </a:p>
          <a:p>
            <a:pPr marL="457200" indent="-457200">
              <a:buAutoNum type="arabicPeriod" startAt="3"/>
            </a:pPr>
            <a:r>
              <a:rPr lang="en-US" sz="2000" dirty="0" smtClean="0">
                <a:latin typeface="Times New Roman" pitchFamily="18" charset="0"/>
                <a:cs typeface="Times New Roman" pitchFamily="18" charset="0"/>
              </a:rPr>
              <a:t>English is the official language of the Olympics.</a:t>
            </a:r>
          </a:p>
          <a:p>
            <a:pPr marL="457200" indent="-457200">
              <a:buAutoNum type="arabicPeriod" startAt="4"/>
            </a:pPr>
            <a:r>
              <a:rPr lang="en-US" sz="2000" dirty="0" smtClean="0">
                <a:latin typeface="Times New Roman" pitchFamily="18" charset="0"/>
                <a:cs typeface="Times New Roman" pitchFamily="18" charset="0"/>
              </a:rPr>
              <a:t>One quarter of the world’s mail and SMS is in English.</a:t>
            </a:r>
          </a:p>
          <a:p>
            <a:pPr marL="457200" indent="-457200">
              <a:buAutoNum type="arabicPeriod" startAt="5"/>
            </a:pPr>
            <a:r>
              <a:rPr lang="en-US" sz="2000" dirty="0" smtClean="0">
                <a:latin typeface="Times New Roman" pitchFamily="18" charset="0"/>
                <a:cs typeface="Times New Roman" pitchFamily="18" charset="0"/>
              </a:rPr>
              <a:t>All dictionaries are always made in two languages.</a:t>
            </a:r>
          </a:p>
          <a:p>
            <a:pPr marL="0" indent="0"/>
            <a:r>
              <a:rPr lang="en-US" sz="2000" dirty="0" smtClean="0">
                <a:latin typeface="Times New Roman" pitchFamily="18" charset="0"/>
                <a:cs typeface="Times New Roman" pitchFamily="18" charset="0"/>
              </a:rPr>
              <a:t>6. The E.L. has a vocabulary of about 300 000 words.</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674227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r>
              <a:rPr lang="en-US" dirty="0" smtClean="0"/>
              <a:t>Choose your reasons to learn English</a:t>
            </a:r>
            <a:endParaRPr lang="ru-RU" dirty="0"/>
          </a:p>
        </p:txBody>
      </p:sp>
      <p:sp>
        <p:nvSpPr>
          <p:cNvPr id="8" name="Объект 7"/>
          <p:cNvSpPr>
            <a:spLocks noGrp="1"/>
          </p:cNvSpPr>
          <p:nvPr>
            <p:ph idx="1"/>
          </p:nvPr>
        </p:nvSpPr>
        <p:spPr>
          <a:xfrm>
            <a:off x="4788024" y="2348880"/>
            <a:ext cx="3960440" cy="4242791"/>
          </a:xfrm>
        </p:spPr>
        <p:txBody>
          <a:bodyPr/>
          <a:lstStyle/>
          <a:p>
            <a:r>
              <a:rPr lang="en-US" sz="2000" dirty="0" smtClean="0">
                <a:latin typeface="Times New Roman" pitchFamily="18" charset="0"/>
                <a:cs typeface="Times New Roman" pitchFamily="18" charset="0"/>
              </a:rPr>
              <a:t>●  useful when you travel </a:t>
            </a:r>
          </a:p>
          <a:p>
            <a:r>
              <a:rPr lang="en-US" sz="2000" dirty="0" smtClean="0">
                <a:latin typeface="Times New Roman" pitchFamily="18" charset="0"/>
                <a:cs typeface="Times New Roman" pitchFamily="18" charset="0"/>
              </a:rPr>
              <a:t>●  to get a better job</a:t>
            </a:r>
          </a:p>
          <a:p>
            <a:r>
              <a:rPr lang="en-US" sz="2000" dirty="0" smtClean="0">
                <a:latin typeface="Times New Roman" pitchFamily="18" charset="0"/>
                <a:cs typeface="Times New Roman" pitchFamily="18" charset="0"/>
              </a:rPr>
              <a:t>●  to communicate with people from other countries</a:t>
            </a:r>
          </a:p>
          <a:p>
            <a:r>
              <a:rPr lang="en-US" sz="2000" dirty="0" smtClean="0">
                <a:latin typeface="Times New Roman" pitchFamily="18" charset="0"/>
                <a:cs typeface="Times New Roman" pitchFamily="18" charset="0"/>
              </a:rPr>
              <a:t>●  to understand films, books and songs in English</a:t>
            </a:r>
          </a:p>
          <a:p>
            <a:r>
              <a:rPr lang="en-US" sz="2000" dirty="0" smtClean="0">
                <a:latin typeface="Times New Roman" pitchFamily="18" charset="0"/>
                <a:cs typeface="Times New Roman" pitchFamily="18" charset="0"/>
              </a:rPr>
              <a:t>● to have to study it at school</a:t>
            </a:r>
          </a:p>
          <a:p>
            <a:r>
              <a:rPr lang="en-US" sz="2000" dirty="0" smtClean="0">
                <a:latin typeface="Times New Roman" pitchFamily="18" charset="0"/>
                <a:cs typeface="Times New Roman" pitchFamily="18" charset="0"/>
              </a:rPr>
              <a:t>●  to do business abroad</a:t>
            </a:r>
          </a:p>
          <a:p>
            <a:r>
              <a:rPr lang="en-US" sz="2000" dirty="0" smtClean="0">
                <a:latin typeface="Times New Roman" pitchFamily="18" charset="0"/>
                <a:cs typeface="Times New Roman" pitchFamily="18" charset="0"/>
              </a:rPr>
              <a:t>●   want to live in an English-speaking country</a:t>
            </a:r>
          </a:p>
          <a:p>
            <a:r>
              <a:rPr lang="en-US" sz="2000" dirty="0" smtClean="0">
                <a:latin typeface="Times New Roman" pitchFamily="18" charset="0"/>
                <a:cs typeface="Times New Roman" pitchFamily="18" charset="0"/>
              </a:rPr>
              <a:t>●  like the language</a:t>
            </a:r>
          </a:p>
          <a:p>
            <a:endParaRPr lang="en-US" sz="2000" dirty="0" smtClean="0">
              <a:latin typeface="Times New Roman" pitchFamily="18" charset="0"/>
              <a:cs typeface="Times New Roman" pitchFamily="18" charset="0"/>
            </a:endParaRPr>
          </a:p>
          <a:p>
            <a:endParaRPr lang="ru-RU" dirty="0"/>
          </a:p>
        </p:txBody>
      </p:sp>
      <p:sp>
        <p:nvSpPr>
          <p:cNvPr id="9" name="Текст 8"/>
          <p:cNvSpPr>
            <a:spLocks noGrp="1"/>
          </p:cNvSpPr>
          <p:nvPr>
            <p:ph type="body" sz="half" idx="2"/>
          </p:nvPr>
        </p:nvSpPr>
        <p:spPr>
          <a:xfrm rot="19140000">
            <a:off x="1368077" y="2440937"/>
            <a:ext cx="5794760" cy="409544"/>
          </a:xfrm>
        </p:spPr>
        <p:txBody>
          <a:bodyPr/>
          <a:lstStyle/>
          <a:p>
            <a:r>
              <a:rPr lang="en-US" dirty="0" smtClean="0">
                <a:solidFill>
                  <a:schemeClr val="tx1"/>
                </a:solidFill>
              </a:rPr>
              <a:t>Be ready to talk  using the following word combinations</a:t>
            </a:r>
            <a:endParaRPr lang="ru-RU" dirty="0">
              <a:solidFill>
                <a:schemeClr val="tx1"/>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22" y="0"/>
            <a:ext cx="2901894" cy="1844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2581" y="99686"/>
            <a:ext cx="1821682"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2835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en-US" dirty="0" smtClean="0">
                <a:latin typeface="Times New Roman" pitchFamily="18" charset="0"/>
                <a:cs typeface="Times New Roman" pitchFamily="18" charset="0"/>
              </a:rPr>
              <a:t>Be sure you are able to change the situation</a:t>
            </a:r>
            <a:endParaRPr lang="ru-RU" dirty="0">
              <a:latin typeface="Times New Roman" pitchFamily="18" charset="0"/>
              <a:cs typeface="Times New Roman" pitchFamily="18" charset="0"/>
            </a:endParaRPr>
          </a:p>
        </p:txBody>
      </p:sp>
      <p:sp>
        <p:nvSpPr>
          <p:cNvPr id="6" name="Объект 5"/>
          <p:cNvSpPr>
            <a:spLocks noGrp="1"/>
          </p:cNvSpPr>
          <p:nvPr>
            <p:ph idx="1"/>
          </p:nvPr>
        </p:nvSpPr>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4" y="1196752"/>
            <a:ext cx="7540699"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5378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rot="19140000">
            <a:off x="-915935" y="-178423"/>
            <a:ext cx="5650992" cy="1025280"/>
          </a:xfrm>
        </p:spPr>
        <p:txBody>
          <a:bodyPr/>
          <a:lstStyle/>
          <a:p>
            <a:r>
              <a:rPr lang="en-US" sz="2000" b="1" dirty="0" smtClean="0">
                <a:latin typeface="Times New Roman" pitchFamily="18" charset="0"/>
                <a:cs typeface="Times New Roman" pitchFamily="18" charset="0"/>
              </a:rPr>
              <a:t>               Kinds of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International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languages</a:t>
            </a:r>
            <a:endParaRPr lang="ru-RU" sz="2000" b="1" u="sng" dirty="0">
              <a:latin typeface="Times New Roman" pitchFamily="18" charset="0"/>
              <a:cs typeface="Times New Roman" pitchFamily="18" charset="0"/>
            </a:endParaRPr>
          </a:p>
        </p:txBody>
      </p:sp>
      <p:sp>
        <p:nvSpPr>
          <p:cNvPr id="5" name="Текст 4"/>
          <p:cNvSpPr>
            <a:spLocks noGrp="1"/>
          </p:cNvSpPr>
          <p:nvPr>
            <p:ph type="body" idx="1"/>
          </p:nvPr>
        </p:nvSpPr>
        <p:spPr>
          <a:xfrm rot="19140000">
            <a:off x="368693" y="344481"/>
            <a:ext cx="6510528" cy="2627045"/>
          </a:xfrm>
        </p:spPr>
        <p:txBody>
          <a:bodyPr>
            <a:noAutofit/>
          </a:bodyPr>
          <a:lstStyle/>
          <a:p>
            <a:r>
              <a:rPr lang="en-US" sz="1800" b="1" dirty="0" smtClean="0">
                <a:solidFill>
                  <a:srgbClr val="FF0000"/>
                </a:solidFill>
                <a:latin typeface="Times New Roman" pitchFamily="18" charset="0"/>
                <a:cs typeface="Times New Roman" pitchFamily="18" charset="0"/>
              </a:rPr>
              <a:t>Esperanto          pidgin </a:t>
            </a:r>
          </a:p>
          <a:p>
            <a:r>
              <a:rPr lang="en-US" sz="1800" b="1" dirty="0" smtClean="0">
                <a:solidFill>
                  <a:srgbClr val="FF0000"/>
                </a:solidFill>
                <a:latin typeface="Times New Roman" pitchFamily="18" charset="0"/>
                <a:cs typeface="Times New Roman" pitchFamily="18" charset="0"/>
              </a:rPr>
              <a:t>      </a:t>
            </a:r>
          </a:p>
          <a:p>
            <a:r>
              <a:rPr lang="en-US" sz="1800" b="1" dirty="0">
                <a:solidFill>
                  <a:srgbClr val="FF0000"/>
                </a:solidFill>
                <a:latin typeface="Times New Roman" pitchFamily="18" charset="0"/>
                <a:cs typeface="Times New Roman" pitchFamily="18" charset="0"/>
              </a:rPr>
              <a:t> </a:t>
            </a:r>
            <a:r>
              <a:rPr lang="en-US" sz="1800" b="1" dirty="0" smtClean="0">
                <a:solidFill>
                  <a:srgbClr val="FF0000"/>
                </a:solidFill>
                <a:latin typeface="Times New Roman" pitchFamily="18" charset="0"/>
                <a:cs typeface="Times New Roman" pitchFamily="18" charset="0"/>
              </a:rPr>
              <a:t>  </a:t>
            </a:r>
            <a:r>
              <a:rPr lang="en-US" sz="1800" b="1" dirty="0" err="1" smtClean="0">
                <a:solidFill>
                  <a:srgbClr val="FF0000"/>
                </a:solidFill>
                <a:latin typeface="Times New Roman" pitchFamily="18" charset="0"/>
                <a:cs typeface="Times New Roman" pitchFamily="18" charset="0"/>
              </a:rPr>
              <a:t>Globish</a:t>
            </a:r>
            <a:r>
              <a:rPr lang="en-US" sz="1800" b="1" dirty="0" smtClean="0">
                <a:solidFill>
                  <a:srgbClr val="FF0000"/>
                </a:solidFill>
                <a:latin typeface="Times New Roman" pitchFamily="18" charset="0"/>
                <a:cs typeface="Times New Roman" pitchFamily="18" charset="0"/>
              </a:rPr>
              <a:t>    English    Latin</a:t>
            </a:r>
          </a:p>
          <a:p>
            <a:r>
              <a:rPr lang="en-US" sz="1800" b="1" dirty="0" smtClean="0">
                <a:solidFill>
                  <a:srgbClr val="FF0000"/>
                </a:solidFill>
                <a:latin typeface="Times New Roman" pitchFamily="18" charset="0"/>
                <a:cs typeface="Times New Roman" pitchFamily="18" charset="0"/>
              </a:rPr>
              <a:t> </a:t>
            </a:r>
          </a:p>
          <a:p>
            <a:r>
              <a:rPr lang="en-US" sz="1800" b="1" dirty="0">
                <a:solidFill>
                  <a:srgbClr val="FF0000"/>
                </a:solidFill>
                <a:latin typeface="Times New Roman" pitchFamily="18" charset="0"/>
                <a:cs typeface="Times New Roman" pitchFamily="18" charset="0"/>
              </a:rPr>
              <a:t> </a:t>
            </a:r>
            <a:r>
              <a:rPr lang="en-US" sz="1800" b="1" dirty="0" smtClean="0">
                <a:solidFill>
                  <a:srgbClr val="FF0000"/>
                </a:solidFill>
                <a:latin typeface="Times New Roman" pitchFamily="18" charset="0"/>
                <a:cs typeface="Times New Roman" pitchFamily="18" charset="0"/>
              </a:rPr>
              <a:t>      French         Spanish               </a:t>
            </a:r>
            <a:endParaRPr lang="ru-RU" sz="1800" b="1"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365104"/>
            <a:ext cx="237626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4342" y="841070"/>
            <a:ext cx="3581400"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888" y="2672917"/>
            <a:ext cx="252452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7342" y="4509121"/>
            <a:ext cx="269840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4694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The Origin of pidgins</a:t>
            </a:r>
            <a:endParaRPr lang="ru-RU" dirty="0"/>
          </a:p>
        </p:txBody>
      </p:sp>
      <p:pic>
        <p:nvPicPr>
          <p:cNvPr id="1026" name="Picture 2" descr="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5229200"/>
            <a:ext cx="3886200" cy="1466851"/>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0" y="1052736"/>
            <a:ext cx="8820472" cy="4524315"/>
          </a:xfrm>
          <a:prstGeom prst="rect">
            <a:avLst/>
          </a:prstGeom>
        </p:spPr>
        <p:txBody>
          <a:bodyPr wrap="square">
            <a:spAutoFit/>
          </a:bodyPr>
          <a:lstStyle/>
          <a:p>
            <a:pPr algn="just"/>
            <a:r>
              <a:rPr lang="en-US" dirty="0">
                <a:latin typeface="Times New Roman" pitchFamily="18" charset="0"/>
                <a:cs typeface="Times New Roman" pitchFamily="18" charset="0"/>
              </a:rPr>
              <a:t>Pidgins are “on-the-spot” languages that develop when people with no common language come into contact with each other. Nobody speaks a pidgin as their first language. Usually a pidgin language is a blend of the vocabulary of one major language with the grammar of one or more other languages. The major languages are usually the languages of the former major colonial powers, such as English, French, and Portuguese. For example, the establishment of plantation economies in the Caribbean, with large groups of slaves from different language backgrounds who came from West Africa, gave rise to a number of pidgins based on English, French, Spanish, Dutch, and Portuguese. However, there are also pidgins spoken in parts of Africa, South America, and southeast Asia that are based on languages other than those of the colonial powers. A good example of a non-European pidgin is the Chinook Jargon that was once used by American Indians and European traders in the Pacific </a:t>
            </a:r>
            <a:r>
              <a:rPr lang="en-US" dirty="0" smtClean="0">
                <a:latin typeface="Times New Roman" pitchFamily="18" charset="0"/>
                <a:cs typeface="Times New Roman" pitchFamily="18" charset="0"/>
              </a:rPr>
              <a:t>map Northwest</a:t>
            </a:r>
            <a:r>
              <a:rPr lang="en-US" dirty="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The term </a:t>
            </a:r>
            <a:r>
              <a:rPr lang="en-US" u="sng" dirty="0">
                <a:latin typeface="Times New Roman" pitchFamily="18" charset="0"/>
                <a:cs typeface="Times New Roman" pitchFamily="18" charset="0"/>
              </a:rPr>
              <a:t>pidgin</a:t>
            </a:r>
            <a:r>
              <a:rPr lang="en-US" dirty="0">
                <a:latin typeface="Times New Roman" pitchFamily="18" charset="0"/>
                <a:cs typeface="Times New Roman" pitchFamily="18" charset="0"/>
              </a:rPr>
              <a:t> has nothing to do with birds.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word, first attested in print in 1850, is thought to be the Chinese mispronunciation </a:t>
            </a:r>
            <a:r>
              <a:rPr lang="en-US" dirty="0" smtClean="0">
                <a:latin typeface="Times New Roman" pitchFamily="18" charset="0"/>
                <a:cs typeface="Times New Roman" pitchFamily="18" charset="0"/>
              </a:rPr>
              <a:t>of</a:t>
            </a:r>
          </a:p>
          <a:p>
            <a:pPr algn="just"/>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the English word business.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are other theories about the origin of the term</a:t>
            </a:r>
            <a:r>
              <a:rPr lang="en-US" dirty="0"/>
              <a:t>.</a:t>
            </a:r>
          </a:p>
        </p:txBody>
      </p:sp>
    </p:spTree>
    <p:extLst>
      <p:ext uri="{BB962C8B-B14F-4D97-AF65-F5344CB8AC3E}">
        <p14:creationId xmlns:p14="http://schemas.microsoft.com/office/powerpoint/2010/main" val="3604631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en-US" sz="2000" b="1" dirty="0" smtClean="0">
                <a:latin typeface="Times New Roman" pitchFamily="18" charset="0"/>
                <a:cs typeface="Times New Roman" pitchFamily="18" charset="0"/>
              </a:rPr>
              <a:t>What are  the differences and common features of </a:t>
            </a:r>
            <a:r>
              <a:rPr lang="en-US" sz="2000" b="1" dirty="0" err="1" smtClean="0">
                <a:latin typeface="Times New Roman" pitchFamily="18" charset="0"/>
                <a:cs typeface="Times New Roman" pitchFamily="18" charset="0"/>
              </a:rPr>
              <a:t>Globish</a:t>
            </a:r>
            <a:r>
              <a:rPr lang="en-US" sz="2000" b="1" dirty="0" smtClean="0">
                <a:latin typeface="Times New Roman" pitchFamily="18" charset="0"/>
                <a:cs typeface="Times New Roman" pitchFamily="18" charset="0"/>
              </a:rPr>
              <a:t> and pidgin languages?</a:t>
            </a:r>
            <a:endParaRPr lang="ru-RU" sz="2000" b="1" dirty="0">
              <a:latin typeface="Times New Roman" pitchFamily="18" charset="0"/>
              <a:cs typeface="Times New Roman" pitchFamily="18" charset="0"/>
            </a:endParaRPr>
          </a:p>
        </p:txBody>
      </p:sp>
      <p:sp>
        <p:nvSpPr>
          <p:cNvPr id="4" name="Текст 3"/>
          <p:cNvSpPr>
            <a:spLocks noGrp="1"/>
          </p:cNvSpPr>
          <p:nvPr>
            <p:ph type="body" idx="1"/>
          </p:nvPr>
        </p:nvSpPr>
        <p:spPr>
          <a:xfrm>
            <a:off x="822960" y="1097280"/>
            <a:ext cx="3200400" cy="315496"/>
          </a:xfrm>
        </p:spPr>
        <p:txBody>
          <a:bodyPr/>
          <a:lstStyle/>
          <a:p>
            <a:pPr algn="ctr"/>
            <a:r>
              <a:rPr lang="en-US" b="1" dirty="0" err="1" smtClean="0">
                <a:solidFill>
                  <a:srgbClr val="FF0000"/>
                </a:solidFill>
                <a:latin typeface="Times New Roman" pitchFamily="18" charset="0"/>
                <a:cs typeface="Times New Roman" pitchFamily="18" charset="0"/>
              </a:rPr>
              <a:t>Globish</a:t>
            </a:r>
            <a:endParaRPr lang="ru-RU" b="1" dirty="0">
              <a:solidFill>
                <a:srgbClr val="FF0000"/>
              </a:solidFill>
              <a:latin typeface="Times New Roman" pitchFamily="18" charset="0"/>
              <a:cs typeface="Times New Roman" pitchFamily="18" charset="0"/>
            </a:endParaRPr>
          </a:p>
        </p:txBody>
      </p:sp>
      <p:sp>
        <p:nvSpPr>
          <p:cNvPr id="5" name="Объект 4"/>
          <p:cNvSpPr>
            <a:spLocks noGrp="1"/>
          </p:cNvSpPr>
          <p:nvPr>
            <p:ph sz="half" idx="2"/>
          </p:nvPr>
        </p:nvSpPr>
        <p:spPr>
          <a:xfrm>
            <a:off x="251520" y="1484784"/>
            <a:ext cx="4320480" cy="4824536"/>
          </a:xfrm>
        </p:spPr>
        <p:txBody>
          <a:bodyPr>
            <a:normAutofit/>
          </a:bodyPr>
          <a:lstStyle/>
          <a:p>
            <a:pPr algn="just">
              <a:buAutoNum type="arabicPeriod"/>
            </a:pPr>
            <a:r>
              <a:rPr lang="en-US" sz="1800" dirty="0" smtClean="0">
                <a:latin typeface="Times New Roman" pitchFamily="18" charset="0"/>
                <a:cs typeface="Times New Roman" pitchFamily="18" charset="0"/>
              </a:rPr>
              <a:t>Simplified form of the English language</a:t>
            </a:r>
          </a:p>
          <a:p>
            <a:pPr algn="just">
              <a:buAutoNum type="arabicPeriod" startAt="2"/>
            </a:pPr>
            <a:r>
              <a:rPr lang="en-US" sz="1800" dirty="0" smtClean="0">
                <a:latin typeface="Times New Roman" pitchFamily="18" charset="0"/>
                <a:cs typeface="Times New Roman" pitchFamily="18" charset="0"/>
              </a:rPr>
              <a:t>It was created by Jean-Paul </a:t>
            </a:r>
            <a:r>
              <a:rPr lang="en-US" sz="1800" dirty="0" err="1" smtClean="0">
                <a:latin typeface="Times New Roman" pitchFamily="18" charset="0"/>
                <a:cs typeface="Times New Roman" pitchFamily="18" charset="0"/>
              </a:rPr>
              <a:t>Nerriere</a:t>
            </a:r>
            <a:r>
              <a:rPr lang="en-US" sz="1800" dirty="0" smtClean="0">
                <a:latin typeface="Times New Roman" pitchFamily="18" charset="0"/>
                <a:cs typeface="Times New Roman" pitchFamily="18" charset="0"/>
              </a:rPr>
              <a:t> in 1990s  </a:t>
            </a:r>
          </a:p>
          <a:p>
            <a:pPr algn="just">
              <a:buAutoNum type="arabicPeriod" startAt="3"/>
            </a:pPr>
            <a:r>
              <a:rPr lang="en-US" sz="1800" dirty="0" smtClean="0">
                <a:latin typeface="Times New Roman" pitchFamily="18" charset="0"/>
                <a:cs typeface="Times New Roman" pitchFamily="18" charset="0"/>
              </a:rPr>
              <a:t>It uses 1500 common English words and phases. </a:t>
            </a:r>
          </a:p>
          <a:p>
            <a:pPr algn="just">
              <a:buAutoNum type="arabicPeriod" startAt="4"/>
            </a:pPr>
            <a:r>
              <a:rPr lang="en-US" sz="1800" dirty="0" smtClean="0">
                <a:latin typeface="Times New Roman" pitchFamily="18" charset="0"/>
                <a:cs typeface="Times New Roman" pitchFamily="18" charset="0"/>
              </a:rPr>
              <a:t>It helps to promote global understanding between nations. </a:t>
            </a:r>
          </a:p>
          <a:p>
            <a:pPr marL="0" indent="0" algn="just"/>
            <a:r>
              <a:rPr lang="en-US" sz="1800" dirty="0" smtClean="0">
                <a:latin typeface="Times New Roman" pitchFamily="18" charset="0"/>
                <a:cs typeface="Times New Roman" pitchFamily="18" charset="0"/>
              </a:rPr>
              <a:t>5. It can cause a menace to cultural diversity and the purity of non-English languages.</a:t>
            </a:r>
          </a:p>
          <a:p>
            <a:pPr marL="0" indent="0" algn="just"/>
            <a:r>
              <a:rPr lang="en-US" sz="1800" dirty="0" smtClean="0">
                <a:latin typeface="Times New Roman" pitchFamily="18" charset="0"/>
                <a:cs typeface="Times New Roman" pitchFamily="18" charset="0"/>
              </a:rPr>
              <a:t>6</a:t>
            </a:r>
            <a:r>
              <a:rPr lang="en-US" sz="1800" dirty="0">
                <a:latin typeface="Times New Roman" pitchFamily="18" charset="0"/>
                <a:cs typeface="Times New Roman" pitchFamily="18" charset="0"/>
              </a:rPr>
              <a:t>. Nobody speaks </a:t>
            </a:r>
            <a:r>
              <a:rPr lang="en-US" sz="1800" dirty="0" err="1" smtClean="0">
                <a:latin typeface="Times New Roman" pitchFamily="18" charset="0"/>
                <a:cs typeface="Times New Roman" pitchFamily="18" charset="0"/>
              </a:rPr>
              <a:t>Globish</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as their first </a:t>
            </a:r>
            <a:r>
              <a:rPr lang="en-US" sz="1800" dirty="0" smtClean="0">
                <a:latin typeface="Times New Roman" pitchFamily="18" charset="0"/>
                <a:cs typeface="Times New Roman" pitchFamily="18" charset="0"/>
              </a:rPr>
              <a:t>language.</a:t>
            </a:r>
            <a:endParaRPr lang="ru-RU" sz="1800" dirty="0">
              <a:latin typeface="Times New Roman" pitchFamily="18" charset="0"/>
              <a:cs typeface="Times New Roman" pitchFamily="18" charset="0"/>
            </a:endParaRPr>
          </a:p>
        </p:txBody>
      </p:sp>
      <p:sp>
        <p:nvSpPr>
          <p:cNvPr id="6" name="Текст 5"/>
          <p:cNvSpPr>
            <a:spLocks noGrp="1"/>
          </p:cNvSpPr>
          <p:nvPr>
            <p:ph type="body" sz="quarter" idx="3"/>
          </p:nvPr>
        </p:nvSpPr>
        <p:spPr>
          <a:xfrm>
            <a:off x="4700016" y="1097280"/>
            <a:ext cx="3200400" cy="315496"/>
          </a:xfrm>
        </p:spPr>
        <p:txBody>
          <a:bodyPr/>
          <a:lstStyle/>
          <a:p>
            <a:pPr algn="ctr"/>
            <a:r>
              <a:rPr lang="en-US" b="1" dirty="0" smtClean="0">
                <a:solidFill>
                  <a:srgbClr val="FF0000"/>
                </a:solidFill>
                <a:latin typeface="Times New Roman" pitchFamily="18" charset="0"/>
                <a:cs typeface="Times New Roman" pitchFamily="18" charset="0"/>
              </a:rPr>
              <a:t>Pidgin</a:t>
            </a:r>
            <a:endParaRPr lang="ru-RU" b="1" dirty="0">
              <a:solidFill>
                <a:srgbClr val="FF0000"/>
              </a:solidFill>
              <a:latin typeface="Times New Roman" pitchFamily="18" charset="0"/>
              <a:cs typeface="Times New Roman" pitchFamily="18" charset="0"/>
            </a:endParaRPr>
          </a:p>
        </p:txBody>
      </p:sp>
      <p:sp>
        <p:nvSpPr>
          <p:cNvPr id="7" name="Объект 6"/>
          <p:cNvSpPr>
            <a:spLocks noGrp="1"/>
          </p:cNvSpPr>
          <p:nvPr>
            <p:ph sz="quarter" idx="4"/>
          </p:nvPr>
        </p:nvSpPr>
        <p:spPr>
          <a:xfrm>
            <a:off x="4700016" y="1484784"/>
            <a:ext cx="3976440" cy="4896544"/>
          </a:xfrm>
        </p:spPr>
        <p:txBody>
          <a:bodyPr>
            <a:normAutofit/>
          </a:bodyPr>
          <a:lstStyle/>
          <a:p>
            <a:pPr algn="just"/>
            <a:r>
              <a:rPr lang="en-US" sz="1800" dirty="0" smtClean="0">
                <a:latin typeface="Times New Roman" pitchFamily="18" charset="0"/>
                <a:cs typeface="Times New Roman" pitchFamily="18" charset="0"/>
              </a:rPr>
              <a:t>1.A combination of one of major languages  and some other languages</a:t>
            </a:r>
          </a:p>
          <a:p>
            <a:pPr algn="just">
              <a:buAutoNum type="arabicPeriod" startAt="2"/>
            </a:pPr>
            <a:r>
              <a:rPr lang="en-US" sz="1800" dirty="0" smtClean="0">
                <a:latin typeface="Times New Roman" pitchFamily="18" charset="0"/>
                <a:cs typeface="Times New Roman" pitchFamily="18" charset="0"/>
              </a:rPr>
              <a:t>There is no creator of the language.</a:t>
            </a:r>
          </a:p>
          <a:p>
            <a:pPr marL="0" indent="0" algn="just"/>
            <a:r>
              <a:rPr lang="en-US" sz="1800" dirty="0">
                <a:latin typeface="Times New Roman" pitchFamily="18" charset="0"/>
                <a:cs typeface="Times New Roman" pitchFamily="18" charset="0"/>
              </a:rPr>
              <a:t>3. </a:t>
            </a:r>
            <a:r>
              <a:rPr lang="en-US" sz="1800" dirty="0" smtClean="0">
                <a:latin typeface="Times New Roman" pitchFamily="18" charset="0"/>
                <a:cs typeface="Times New Roman" pitchFamily="18" charset="0"/>
              </a:rPr>
              <a:t>It uses  </a:t>
            </a:r>
            <a:r>
              <a:rPr lang="en-US" sz="1800" dirty="0">
                <a:latin typeface="Times New Roman" pitchFamily="18" charset="0"/>
                <a:cs typeface="Times New Roman" pitchFamily="18" charset="0"/>
              </a:rPr>
              <a:t>vocabulary of one major language </a:t>
            </a:r>
            <a:r>
              <a:rPr lang="en-US" sz="1800" dirty="0" smtClean="0">
                <a:latin typeface="Times New Roman" pitchFamily="18" charset="0"/>
                <a:cs typeface="Times New Roman" pitchFamily="18" charset="0"/>
              </a:rPr>
              <a:t>and </a:t>
            </a:r>
            <a:r>
              <a:rPr lang="en-US" sz="1800" dirty="0">
                <a:latin typeface="Times New Roman" pitchFamily="18" charset="0"/>
                <a:cs typeface="Times New Roman" pitchFamily="18" charset="0"/>
              </a:rPr>
              <a:t>grammar of one or more other </a:t>
            </a:r>
            <a:r>
              <a:rPr lang="en-US" sz="1800" dirty="0" smtClean="0">
                <a:latin typeface="Times New Roman" pitchFamily="18" charset="0"/>
                <a:cs typeface="Times New Roman" pitchFamily="18" charset="0"/>
              </a:rPr>
              <a:t>languages.</a:t>
            </a:r>
          </a:p>
          <a:p>
            <a:pPr marL="0" indent="0" algn="just"/>
            <a:r>
              <a:rPr lang="en-US" sz="1800" dirty="0">
                <a:latin typeface="Times New Roman" pitchFamily="18" charset="0"/>
                <a:cs typeface="Times New Roman" pitchFamily="18" charset="0"/>
              </a:rPr>
              <a:t>4. </a:t>
            </a:r>
            <a:r>
              <a:rPr lang="en-US" sz="1800" dirty="0" smtClean="0">
                <a:latin typeface="Times New Roman" pitchFamily="18" charset="0"/>
                <a:cs typeface="Times New Roman" pitchFamily="18" charset="0"/>
              </a:rPr>
              <a:t>It is used by people </a:t>
            </a:r>
            <a:r>
              <a:rPr lang="en-US" sz="1800" dirty="0">
                <a:latin typeface="Times New Roman" pitchFamily="18" charset="0"/>
                <a:cs typeface="Times New Roman" pitchFamily="18" charset="0"/>
              </a:rPr>
              <a:t>with no common language </a:t>
            </a:r>
            <a:r>
              <a:rPr lang="en-US" sz="1800" dirty="0" smtClean="0">
                <a:latin typeface="Times New Roman" pitchFamily="18" charset="0"/>
                <a:cs typeface="Times New Roman" pitchFamily="18" charset="0"/>
              </a:rPr>
              <a:t>to come </a:t>
            </a:r>
            <a:r>
              <a:rPr lang="en-US" sz="1800" dirty="0">
                <a:latin typeface="Times New Roman" pitchFamily="18" charset="0"/>
                <a:cs typeface="Times New Roman" pitchFamily="18" charset="0"/>
              </a:rPr>
              <a:t>into contact with each other</a:t>
            </a:r>
            <a:r>
              <a:rPr lang="en-US" sz="1800" dirty="0" smtClean="0">
                <a:latin typeface="Times New Roman" pitchFamily="18" charset="0"/>
                <a:cs typeface="Times New Roman" pitchFamily="18" charset="0"/>
              </a:rPr>
              <a:t>.</a:t>
            </a:r>
          </a:p>
          <a:p>
            <a:pPr marL="0" indent="0" algn="just"/>
            <a:r>
              <a:rPr lang="en-US" sz="1800" dirty="0" smtClean="0">
                <a:latin typeface="Times New Roman" pitchFamily="18" charset="0"/>
                <a:cs typeface="Times New Roman" pitchFamily="18" charset="0"/>
              </a:rPr>
              <a:t>5. It can be used only for a short period of time.</a:t>
            </a:r>
          </a:p>
          <a:p>
            <a:pPr algn="just">
              <a:buAutoNum type="arabicPeriod" startAt="6"/>
            </a:pPr>
            <a:r>
              <a:rPr lang="en-US" sz="1800" dirty="0" smtClean="0">
                <a:latin typeface="Times New Roman" pitchFamily="18" charset="0"/>
                <a:cs typeface="Times New Roman" pitchFamily="18" charset="0"/>
              </a:rPr>
              <a:t>It doesn’t have written</a:t>
            </a:r>
          </a:p>
          <a:p>
            <a:pPr marL="0" indent="0" algn="just"/>
            <a:r>
              <a:rPr lang="en-US" sz="1800" dirty="0" smtClean="0">
                <a:latin typeface="Times New Roman" pitchFamily="18" charset="0"/>
                <a:cs typeface="Times New Roman" pitchFamily="18" charset="0"/>
              </a:rPr>
              <a:t> form.</a:t>
            </a:r>
          </a:p>
          <a:p>
            <a:pPr marL="0" indent="0" algn="just"/>
            <a:endParaRPr lang="ru-RU" sz="1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5085184"/>
            <a:ext cx="1656184" cy="1561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58927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347</TotalTime>
  <Words>717</Words>
  <Application>Microsoft Office PowerPoint</Application>
  <PresentationFormat>Экран (4:3)</PresentationFormat>
  <Paragraphs>68</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Углы</vt:lpstr>
      <vt:lpstr>World languages:  local or global?</vt:lpstr>
      <vt:lpstr>Look at the picture, describe it and  answer the questions:</vt:lpstr>
      <vt:lpstr>Agree or disagree with the statements</vt:lpstr>
      <vt:lpstr>Choose your reasons to learn English</vt:lpstr>
      <vt:lpstr>Be sure you are able to change the situation</vt:lpstr>
      <vt:lpstr>               Kinds of              International                    languages</vt:lpstr>
      <vt:lpstr>The Origin of pidgins</vt:lpstr>
      <vt:lpstr>What are  the differences and common features of Globish and pidgin languages?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languages:  local or global?</dc:title>
  <dc:creator>Пользователь</dc:creator>
  <cp:lastModifiedBy>Пользователь</cp:lastModifiedBy>
  <cp:revision>28</cp:revision>
  <dcterms:created xsi:type="dcterms:W3CDTF">2016-09-05T17:08:48Z</dcterms:created>
  <dcterms:modified xsi:type="dcterms:W3CDTF">2016-09-10T21:56:24Z</dcterms:modified>
</cp:coreProperties>
</file>