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notesMasterIdLst>
    <p:notesMasterId r:id="rId14"/>
  </p:notesMasterIdLst>
  <p:sldIdLst>
    <p:sldId id="256" r:id="rId2"/>
    <p:sldId id="257" r:id="rId3"/>
    <p:sldId id="258" r:id="rId4"/>
    <p:sldId id="259" r:id="rId5"/>
    <p:sldId id="265" r:id="rId6"/>
    <p:sldId id="260" r:id="rId7"/>
    <p:sldId id="261" r:id="rId8"/>
    <p:sldId id="262" r:id="rId9"/>
    <p:sldId id="267" r:id="rId10"/>
    <p:sldId id="263" r:id="rId11"/>
    <p:sldId id="264" r:id="rId12"/>
    <p:sldId id="266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3" d="100"/>
          <a:sy n="83" d="100"/>
        </p:scale>
        <p:origin x="1450" y="6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044CBCB-077E-4EB5-85CE-E52D99A138B7}" type="datetimeFigureOut">
              <a:rPr lang="ru-RU" smtClean="0"/>
              <a:t>21.03.2022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37D73A5-C9B8-4AF5-B1E7-74E44273304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219885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7D73A5-C9B8-4AF5-B1E7-74E442733045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952595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EEE6A7-5262-4C9B-A169-BD980CAA1E28}" type="datetimeFigureOut">
              <a:rPr lang="ru-RU" smtClean="0"/>
              <a:t>21.03.2022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26F4F8-2E51-439B-AA34-DB3772853EC8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076736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EEE6A7-5262-4C9B-A169-BD980CAA1E28}" type="datetimeFigureOut">
              <a:rPr lang="ru-RU" smtClean="0"/>
              <a:t>21.03.2022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26F4F8-2E51-439B-AA34-DB3772853EC8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592330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EEE6A7-5262-4C9B-A169-BD980CAA1E28}" type="datetimeFigureOut">
              <a:rPr lang="ru-RU" smtClean="0"/>
              <a:t>21.03.2022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26F4F8-2E51-439B-AA34-DB3772853EC8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416583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EEE6A7-5262-4C9B-A169-BD980CAA1E28}" type="datetimeFigureOut">
              <a:rPr lang="ru-RU" smtClean="0"/>
              <a:t>21.03.2022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26F4F8-2E51-439B-AA34-DB3772853EC8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498194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EEE6A7-5262-4C9B-A169-BD980CAA1E28}" type="datetimeFigureOut">
              <a:rPr lang="ru-RU" smtClean="0"/>
              <a:t>21.03.2022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26F4F8-2E51-439B-AA34-DB3772853EC8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36467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EEE6A7-5262-4C9B-A169-BD980CAA1E28}" type="datetimeFigureOut">
              <a:rPr lang="ru-RU" smtClean="0"/>
              <a:t>21.03.2022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26F4F8-2E51-439B-AA34-DB3772853EC8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006579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EEE6A7-5262-4C9B-A169-BD980CAA1E28}" type="datetimeFigureOut">
              <a:rPr lang="ru-RU" smtClean="0"/>
              <a:t>21.03.2022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26F4F8-2E51-439B-AA34-DB3772853EC8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226423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EEE6A7-5262-4C9B-A169-BD980CAA1E28}" type="datetimeFigureOut">
              <a:rPr lang="ru-RU" smtClean="0"/>
              <a:t>21.03.2022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26F4F8-2E51-439B-AA34-DB3772853EC8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763198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EEE6A7-5262-4C9B-A169-BD980CAA1E28}" type="datetimeFigureOut">
              <a:rPr lang="ru-RU" smtClean="0"/>
              <a:t>21.03.2022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26F4F8-2E51-439B-AA34-DB3772853EC8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143977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EEE6A7-5262-4C9B-A169-BD980CAA1E28}" type="datetimeFigureOut">
              <a:rPr lang="ru-RU" smtClean="0"/>
              <a:t>21.03.2022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26F4F8-2E51-439B-AA34-DB3772853EC8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512665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EEE6A7-5262-4C9B-A169-BD980CAA1E28}" type="datetimeFigureOut">
              <a:rPr lang="ru-RU" smtClean="0"/>
              <a:t>21.03.2022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26F4F8-2E51-439B-AA34-DB3772853EC8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293344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EEE6A7-5262-4C9B-A169-BD980CAA1E28}" type="datetimeFigureOut">
              <a:rPr lang="ru-RU" smtClean="0"/>
              <a:t>21.03.2022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26F4F8-2E51-439B-AA34-DB3772853EC8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913402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11560" y="1268760"/>
            <a:ext cx="7992888" cy="2448272"/>
          </a:xfrm>
        </p:spPr>
        <p:txBody>
          <a:bodyPr>
            <a:noAutofit/>
          </a:bodyPr>
          <a:lstStyle/>
          <a:p>
            <a:r>
              <a:rPr lang="en-US" sz="4000" dirty="0" smtClean="0"/>
              <a:t>Virtual reality: significance in the modern </a:t>
            </a:r>
            <a:r>
              <a:rPr lang="en-US" sz="4000" dirty="0" smtClean="0"/>
              <a:t>world</a:t>
            </a:r>
            <a:endParaRPr lang="ru-RU" sz="40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491880" y="4005064"/>
            <a:ext cx="5184576" cy="2448272"/>
          </a:xfrm>
        </p:spPr>
        <p:txBody>
          <a:bodyPr>
            <a:noAutofit/>
          </a:bodyPr>
          <a:lstStyle/>
          <a:p>
            <a:r>
              <a:rPr lang="ru-RU" sz="2800" dirty="0" smtClean="0"/>
              <a:t>Выполнила: Костылева Анна ученица 9 а класса </a:t>
            </a:r>
          </a:p>
          <a:p>
            <a:r>
              <a:rPr lang="ru-RU" sz="2800" dirty="0" smtClean="0"/>
              <a:t>Научный руководитель: Алексеева И.В. </a:t>
            </a:r>
          </a:p>
          <a:p>
            <a:r>
              <a:rPr lang="ru-RU" sz="2800" dirty="0" smtClean="0"/>
              <a:t>учитель английского языка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29604964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Main issues and purposes</a:t>
            </a:r>
            <a:endParaRPr lang="ru-RU" dirty="0"/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457200" y="1600200"/>
            <a:ext cx="8075240" cy="4525963"/>
          </a:xfrm>
        </p:spPr>
        <p:txBody>
          <a:bodyPr>
            <a:normAutofit/>
          </a:bodyPr>
          <a:lstStyle/>
          <a:p>
            <a:r>
              <a:rPr lang="en-US" dirty="0" smtClean="0"/>
              <a:t>Is virtual reality a step into the future or just an unsuccessful trick?</a:t>
            </a:r>
          </a:p>
          <a:p>
            <a:r>
              <a:rPr lang="en-US" dirty="0" smtClean="0"/>
              <a:t>What kind of advantages and disadvantages does it have?</a:t>
            </a:r>
            <a:endParaRPr lang="en-US" dirty="0"/>
          </a:p>
          <a:p>
            <a:pPr algn="just"/>
            <a:r>
              <a:rPr lang="en-US" dirty="0" smtClean="0"/>
              <a:t> What is the </a:t>
            </a:r>
            <a:r>
              <a:rPr lang="en-US" dirty="0"/>
              <a:t>role of </a:t>
            </a:r>
            <a:r>
              <a:rPr lang="en-US" dirty="0" smtClean="0"/>
              <a:t>the </a:t>
            </a:r>
          </a:p>
          <a:p>
            <a:pPr marL="0" indent="0" algn="just">
              <a:buNone/>
            </a:pPr>
            <a:r>
              <a:rPr lang="en-US" dirty="0"/>
              <a:t> </a:t>
            </a:r>
            <a:r>
              <a:rPr lang="en-US" dirty="0" smtClean="0"/>
              <a:t> USA </a:t>
            </a:r>
            <a:r>
              <a:rPr lang="en-US" dirty="0"/>
              <a:t>in the </a:t>
            </a:r>
            <a:r>
              <a:rPr lang="en-US" dirty="0" smtClean="0"/>
              <a:t>formation </a:t>
            </a:r>
          </a:p>
          <a:p>
            <a:pPr marL="0" indent="0" algn="just">
              <a:buNone/>
            </a:pPr>
            <a:r>
              <a:rPr lang="en-US" dirty="0"/>
              <a:t> </a:t>
            </a:r>
            <a:r>
              <a:rPr lang="en-US" dirty="0" smtClean="0"/>
              <a:t> of virtual </a:t>
            </a:r>
            <a:r>
              <a:rPr lang="en-US" dirty="0"/>
              <a:t>reality?</a:t>
            </a:r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3933056"/>
            <a:ext cx="3998218" cy="21158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205619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virtual reality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19" y="1412776"/>
            <a:ext cx="3854549" cy="4713387"/>
          </a:xfrm>
        </p:spPr>
        <p:txBody>
          <a:bodyPr>
            <a:normAutofit/>
          </a:bodyPr>
          <a:lstStyle/>
          <a:p>
            <a:r>
              <a:rPr lang="en-US" sz="2800" dirty="0" smtClean="0"/>
              <a:t>Virtual reality is a portal into any different world which can be created by human</a:t>
            </a:r>
            <a:r>
              <a:rPr lang="ru-RU" sz="2800" dirty="0" smtClean="0"/>
              <a:t>. </a:t>
            </a:r>
            <a:r>
              <a:rPr lang="en-US" sz="2800" dirty="0" smtClean="0"/>
              <a:t>It provides us with the opportunity to be fully immersed into various kinds of artificial environments</a:t>
            </a:r>
            <a:r>
              <a:rPr lang="en-US" dirty="0" smtClean="0"/>
              <a:t>. </a:t>
            </a:r>
            <a:endParaRPr lang="ru-R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06069" y="1431392"/>
            <a:ext cx="4805919" cy="48059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930379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The history of virtual reality</a:t>
            </a:r>
            <a:r>
              <a:rPr lang="ru-RU" dirty="0" smtClean="0"/>
              <a:t>.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US significance in its development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283968" y="1600200"/>
            <a:ext cx="4402832" cy="4525963"/>
          </a:xfrm>
        </p:spPr>
        <p:txBody>
          <a:bodyPr>
            <a:normAutofit/>
          </a:bodyPr>
          <a:lstStyle/>
          <a:p>
            <a:r>
              <a:rPr lang="en-US" sz="2800" dirty="0" smtClean="0"/>
              <a:t>In 1957 </a:t>
            </a:r>
            <a:r>
              <a:rPr lang="en-US" sz="2800" dirty="0"/>
              <a:t>A</a:t>
            </a:r>
            <a:r>
              <a:rPr lang="en-US" sz="2800" dirty="0" smtClean="0"/>
              <a:t>merican cinematographer Morton Heilig invented a device called Sensorama</a:t>
            </a:r>
            <a:r>
              <a:rPr lang="ru-RU" sz="2800" dirty="0" smtClean="0"/>
              <a:t>. В</a:t>
            </a:r>
            <a:r>
              <a:rPr lang="en-US" sz="2800" dirty="0" smtClean="0"/>
              <a:t>asically it’s a box you could stick your head in</a:t>
            </a:r>
            <a:r>
              <a:rPr lang="ru-RU" sz="2800" dirty="0" smtClean="0"/>
              <a:t>, </a:t>
            </a:r>
            <a:r>
              <a:rPr lang="en-US" sz="2800" dirty="0" smtClean="0"/>
              <a:t>watch a movie and have all of your senses stimulated</a:t>
            </a:r>
            <a:endParaRPr lang="ru-RU" sz="2800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628800"/>
            <a:ext cx="3888482" cy="49472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018068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Randy </a:t>
            </a:r>
            <a:r>
              <a:rPr lang="en-US" dirty="0" err="1" smtClean="0"/>
              <a:t>Pausch</a:t>
            </a:r>
            <a:endParaRPr lang="en-US" dirty="0"/>
          </a:p>
        </p:txBody>
      </p:sp>
      <p:pic>
        <p:nvPicPr>
          <p:cNvPr id="6" name="History of Virtual Reality - Reality Check (1).mp4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51520" y="980728"/>
            <a:ext cx="8697665" cy="4857403"/>
          </a:xfrm>
        </p:spPr>
      </p:pic>
      <p:pic>
        <p:nvPicPr>
          <p:cNvPr id="1026" name="Picture 2" descr="ÐÐ°ÑÑÐ¸Ð½ÐºÐ¸ Ð¿Ð¾ Ð·Ð°Ð¿ÑÐ¾ÑÑ &quot;ÑÑÐ½Ð´Ð¸ Ð¿Ð°ÑÑ&quot;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977445"/>
            <a:ext cx="7872594" cy="5400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994616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 fullScrn="1"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908720"/>
            <a:ext cx="8229600" cy="64807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The first commercially available systems</a:t>
            </a:r>
            <a:br>
              <a:rPr lang="en-US" dirty="0" smtClean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pPr marL="0" indent="0">
              <a:buNone/>
            </a:pPr>
            <a:r>
              <a:rPr lang="en-US" dirty="0" smtClean="0"/>
              <a:t>Nintendo Virtual Boy      Sega Genesis helmet</a:t>
            </a:r>
            <a:endParaRPr lang="ru-RU" dirty="0"/>
          </a:p>
        </p:txBody>
      </p:sp>
      <p:pic>
        <p:nvPicPr>
          <p:cNvPr id="4103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633491"/>
            <a:ext cx="4037644" cy="30243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4" name="Picture 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0917" y="1625697"/>
            <a:ext cx="4273189" cy="30321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304630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Impact on people</a:t>
            </a:r>
            <a:r>
              <a:rPr lang="ru-RU" dirty="0" smtClean="0"/>
              <a:t>. </a:t>
            </a:r>
            <a:r>
              <a:rPr lang="en-US" dirty="0" smtClean="0"/>
              <a:t>Advantages and disadvantages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3568" y="1628800"/>
            <a:ext cx="7704856" cy="44973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/>
              <a:t>V</a:t>
            </a:r>
            <a:r>
              <a:rPr lang="en-US" sz="2400" dirty="0" smtClean="0"/>
              <a:t>irtual reality can be a great asset for most of the existent fields of activity but it can also be a huge disadvantage</a:t>
            </a:r>
            <a:endParaRPr lang="ru-RU" sz="2400" dirty="0"/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77619046"/>
              </p:ext>
            </p:extLst>
          </p:nvPr>
        </p:nvGraphicFramePr>
        <p:xfrm>
          <a:off x="755576" y="2633466"/>
          <a:ext cx="7200800" cy="3589311"/>
        </p:xfrm>
        <a:graphic>
          <a:graphicData uri="http://schemas.openxmlformats.org/drawingml/2006/table">
            <a:tbl>
              <a:tblPr firstRow="1" firstCol="1" bandRow="1"/>
              <a:tblGrid>
                <a:gridCol w="364107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5972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5982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Pros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Cons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982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Better than reality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Feeling of worthlessness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593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Can</a:t>
                      </a:r>
                      <a:r>
                        <a:rPr lang="en-US" sz="1800" baseline="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be u</a:t>
                      </a:r>
                      <a:r>
                        <a:rPr lang="ru-RU" sz="1800" dirty="0" err="1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sed</a:t>
                      </a:r>
                      <a:r>
                        <a:rPr lang="ru-RU" sz="18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in various fields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Replacing</a:t>
                      </a:r>
                      <a:r>
                        <a:rPr lang="en-US" sz="1800" baseline="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real life communication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092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User</a:t>
                      </a:r>
                      <a:r>
                        <a:rPr lang="en-US" sz="18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s</a:t>
                      </a:r>
                      <a:r>
                        <a:rPr lang="ru-RU" sz="18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have awesome experiences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Negative mental impact on a person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4092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Gives</a:t>
                      </a: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en-US" sz="18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opportunities</a:t>
                      </a:r>
                      <a:r>
                        <a:rPr lang="en-US" sz="1800" baseline="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to study</a:t>
                      </a:r>
                      <a:r>
                        <a:rPr lang="ru-RU" sz="1800" baseline="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, </a:t>
                      </a:r>
                      <a:r>
                        <a:rPr lang="en-US" sz="1800" baseline="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work and play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Users addict to the virtual world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4092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Personal</a:t>
                      </a:r>
                      <a:r>
                        <a:rPr lang="en-US" sz="1800" baseline="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contact </a:t>
                      </a:r>
                      <a:r>
                        <a:rPr lang="ru-RU" sz="1800" dirty="0" err="1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with</a:t>
                      </a:r>
                      <a:r>
                        <a:rPr lang="ru-RU" sz="18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en-US" sz="18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user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aseline="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Harm to interpersonal relationships between people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0710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Provides</a:t>
                      </a:r>
                      <a:r>
                        <a:rPr lang="en-US" sz="1800" baseline="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any kind of information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People become distracted in real life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273467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106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Various kinds of application on the example of the USA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268760"/>
            <a:ext cx="3905089" cy="25104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1268760"/>
            <a:ext cx="3888432" cy="25104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4077072"/>
            <a:ext cx="3905089" cy="25202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9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9292" y="4077072"/>
            <a:ext cx="3744416" cy="24962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199378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066130"/>
          </a:xfrm>
        </p:spPr>
        <p:txBody>
          <a:bodyPr/>
          <a:lstStyle/>
          <a:p>
            <a:r>
              <a:rPr lang="en-US" dirty="0" smtClean="0"/>
              <a:t>VR in space exploration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2050" name="Picture 2" descr="ÐÐ°ÑÑÐ¸Ð½ÐºÐ¸ Ð¿Ð¾ Ð·Ð°Ð¿ÑÐ¾ÑÑ &quot;Ð½Ð°ÑÐ° Ð¸ Ð²Ð¸ÑÑÑÐ°Ð»ÑÐ½Ð°Ñ ÑÐµÐ°Ð»ÑÐ½Ð¾ÑÑÑ&quot;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412776"/>
            <a:ext cx="4341235" cy="51038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ÐÐ°ÑÑÐ¸Ð½ÐºÐ¸ Ð¿Ð¾ Ð·Ð°Ð¿ÑÐ¾ÑÑ &quot;spacex and virtual reality&quot;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7743" y="3982019"/>
            <a:ext cx="4221016" cy="24904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ÐÐ°ÑÑÐ¸Ð½ÐºÐ¸ Ð¿Ð¾ Ð·Ð°Ð¿ÑÐ¾ÑÑ &quot;spacex and virtual reality&quot;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7743" y="1412776"/>
            <a:ext cx="4221017" cy="23743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310398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>
            <a:normAutofit fontScale="90000"/>
          </a:bodyPr>
          <a:lstStyle/>
          <a:p>
            <a:r>
              <a:rPr lang="en-US" dirty="0"/>
              <a:t>F</a:t>
            </a:r>
            <a:r>
              <a:rPr lang="en-US" dirty="0" smtClean="0"/>
              <a:t>uture of virtual reality</a:t>
            </a:r>
            <a:r>
              <a:rPr lang="ru-RU" dirty="0" smtClean="0"/>
              <a:t> </a:t>
            </a:r>
            <a:r>
              <a:rPr lang="en-US" dirty="0" smtClean="0"/>
              <a:t>in the USA filmography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412776"/>
            <a:ext cx="8229600" cy="5445224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                                              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sz="2400" dirty="0" smtClean="0"/>
          </a:p>
          <a:p>
            <a:pPr marL="0" indent="0">
              <a:buNone/>
            </a:pPr>
            <a:r>
              <a:rPr lang="en-US" sz="2400" dirty="0" smtClean="0"/>
              <a:t>The </a:t>
            </a:r>
            <a:r>
              <a:rPr lang="en-US" sz="2400" dirty="0"/>
              <a:t>Lawnmower </a:t>
            </a:r>
            <a:r>
              <a:rPr lang="en-US" sz="2400" dirty="0" smtClean="0"/>
              <a:t>Man (1992)                 Disclosure (1994)</a:t>
            </a:r>
          </a:p>
          <a:p>
            <a:pPr marL="0" indent="0">
              <a:buNone/>
            </a:pPr>
            <a:endParaRPr lang="en-US" sz="2400" dirty="0" smtClean="0"/>
          </a:p>
          <a:p>
            <a:pPr marL="0" indent="0">
              <a:buNone/>
            </a:pPr>
            <a:r>
              <a:rPr lang="en-US" sz="2400" dirty="0"/>
              <a:t> </a:t>
            </a:r>
            <a:r>
              <a:rPr lang="en-US" sz="2400" dirty="0" smtClean="0"/>
              <a:t> </a:t>
            </a:r>
          </a:p>
          <a:p>
            <a:pPr marL="0" indent="0">
              <a:buNone/>
            </a:pPr>
            <a:endParaRPr lang="en-US" sz="2400" dirty="0" smtClean="0"/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endParaRPr lang="en-US" sz="2400" dirty="0" smtClean="0"/>
          </a:p>
          <a:p>
            <a:pPr marL="0" indent="0">
              <a:buNone/>
            </a:pPr>
            <a:r>
              <a:rPr lang="en-US" sz="2400" dirty="0" smtClean="0"/>
              <a:t>Back to the future 2 (1989)                      Avatar (2009)                                                          </a:t>
            </a:r>
            <a:endParaRPr lang="ru-RU" sz="2400" dirty="0"/>
          </a:p>
        </p:txBody>
      </p:sp>
      <p:pic>
        <p:nvPicPr>
          <p:cNvPr id="3074" name="Picture 2" descr="ÐÐ°ÑÑÐ¸Ð½ÐºÐ¸ Ð¿Ð¾ Ð·Ð°Ð¿ÑÐ¾ÑÑ &quot;Ð³Ð°Ð·Ð¾Ð½Ð¾ÐºÐ¾ÑÐ¸Ð»ÑÑÐ¸Ðº Ð²Ð¸ÑÑÑÐ°Ð»ÑÐ½Ð°Ñ ÑÐµÐ°Ð»ÑÐ½Ð¾ÑÑÑ&quot;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710" y="1234900"/>
            <a:ext cx="3816424" cy="23595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7793" y="1234900"/>
            <a:ext cx="3696656" cy="23595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071" y="4005064"/>
            <a:ext cx="3816063" cy="22322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7111" y="4033682"/>
            <a:ext cx="3667337" cy="22036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076756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585467"/>
            <a:ext cx="8004043" cy="45022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419690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708920"/>
            <a:ext cx="8229600" cy="341724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4000" dirty="0" smtClean="0"/>
              <a:t>        Thank you for your attention!</a:t>
            </a:r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val="31237009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2387</TotalTime>
  <Words>310</Words>
  <Application>Microsoft Office PowerPoint</Application>
  <PresentationFormat>Экран (4:3)</PresentationFormat>
  <Paragraphs>56</Paragraphs>
  <Slides>12</Slides>
  <Notes>1</Notes>
  <HiddenSlides>0</HiddenSlides>
  <MMClips>1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6" baseType="lpstr">
      <vt:lpstr>Arial</vt:lpstr>
      <vt:lpstr>Calibri</vt:lpstr>
      <vt:lpstr>Times New Roman</vt:lpstr>
      <vt:lpstr>Тема Office</vt:lpstr>
      <vt:lpstr>Virtual reality: significance in the modern world</vt:lpstr>
      <vt:lpstr>Main issues and purposes</vt:lpstr>
      <vt:lpstr>What is virtual reality</vt:lpstr>
      <vt:lpstr>The history of virtual reality.  US significance in its development</vt:lpstr>
      <vt:lpstr>Randy Pausch</vt:lpstr>
      <vt:lpstr>The first commercially available systems </vt:lpstr>
      <vt:lpstr>Impact on people. Advantages and disadvantages</vt:lpstr>
      <vt:lpstr>Various kinds of application on the example of the USA</vt:lpstr>
      <vt:lpstr>VR in space exploration</vt:lpstr>
      <vt:lpstr>Future of virtual reality in the USA filmography</vt:lpstr>
      <vt:lpstr>Conclusion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dfsd664hbdfcdfs@outlook.com</cp:lastModifiedBy>
  <cp:revision>30</cp:revision>
  <dcterms:created xsi:type="dcterms:W3CDTF">2020-02-24T18:37:15Z</dcterms:created>
  <dcterms:modified xsi:type="dcterms:W3CDTF">2022-03-21T05:45:56Z</dcterms:modified>
</cp:coreProperties>
</file>