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3/21/2022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3/21/2022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3/21/2022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3/21/2022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3/21/2022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3/21/2022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3/21/2022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3/21/2022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3/21/2022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3/21/2022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3/21/2022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3/21/2022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9117" y="481081"/>
            <a:ext cx="7629098" cy="239859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My </a:t>
            </a:r>
            <a:r>
              <a:rPr lang="en-US" dirty="0" err="1" smtClean="0"/>
              <a:t>favourite</a:t>
            </a:r>
            <a:r>
              <a:rPr lang="en-US" dirty="0" smtClean="0"/>
              <a:t> </a:t>
            </a:r>
            <a:r>
              <a:rPr lang="en-US" dirty="0" smtClean="0"/>
              <a:t>kind of</a:t>
            </a:r>
            <a:br>
              <a:rPr lang="en-US" dirty="0" smtClean="0"/>
            </a:br>
            <a:r>
              <a:rPr lang="en-US" dirty="0" smtClean="0"/>
              <a:t>transport.</a:t>
            </a:r>
            <a:br>
              <a:rPr lang="en-US" dirty="0" smtClean="0"/>
            </a:br>
            <a:r>
              <a:rPr lang="en-US" dirty="0" smtClean="0"/>
              <a:t>Trains. </a:t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90615" y="4172723"/>
            <a:ext cx="5357600" cy="1160213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Lukoyanova</a:t>
            </a:r>
            <a:r>
              <a:rPr lang="en-US" dirty="0" smtClean="0"/>
              <a:t> </a:t>
            </a:r>
            <a:r>
              <a:rPr lang="en-US" dirty="0" err="1" smtClean="0"/>
              <a:t>Anastasiya</a:t>
            </a:r>
            <a:endParaRPr lang="en-US" dirty="0" smtClean="0"/>
          </a:p>
          <a:p>
            <a:r>
              <a:rPr lang="en-US" dirty="0" smtClean="0"/>
              <a:t>Class 10 A</a:t>
            </a:r>
          </a:p>
          <a:p>
            <a:r>
              <a:rPr lang="en-US" dirty="0" smtClean="0"/>
              <a:t>School </a:t>
            </a:r>
            <a:r>
              <a:rPr lang="ru-RU" dirty="0" smtClean="0"/>
              <a:t>№41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963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1808" y="152963"/>
            <a:ext cx="7958331" cy="1077229"/>
          </a:xfrm>
        </p:spPr>
        <p:txBody>
          <a:bodyPr/>
          <a:lstStyle/>
          <a:p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History of the train</a:t>
            </a:r>
            <a:endParaRPr lang="ru-RU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1003" y="691577"/>
            <a:ext cx="9717206" cy="592312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In 1825, on the 27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/>
              <a:t>of September the first public </a:t>
            </a:r>
            <a:r>
              <a:rPr lang="en-US" dirty="0" smtClean="0"/>
              <a:t>was </a:t>
            </a:r>
            <a:r>
              <a:rPr lang="en-US" dirty="0"/>
              <a:t>opened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In 1837, on the 30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/>
              <a:t>of October </a:t>
            </a:r>
            <a:r>
              <a:rPr lang="en-US" dirty="0" err="1"/>
              <a:t>Tsarskoe</a:t>
            </a:r>
            <a:r>
              <a:rPr lang="en-US" dirty="0"/>
              <a:t> </a:t>
            </a:r>
            <a:r>
              <a:rPr lang="en-US" dirty="0" err="1"/>
              <a:t>Selo</a:t>
            </a:r>
            <a:r>
              <a:rPr lang="en-US" dirty="0"/>
              <a:t> Railway - the </a:t>
            </a:r>
            <a:r>
              <a:rPr lang="en-US" dirty="0" smtClean="0"/>
              <a:t>first public railway in Russia - was opened.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en-US" dirty="0" smtClean="0"/>
              <a:t>  Railway </a:t>
            </a:r>
            <a:r>
              <a:rPr lang="en-US" dirty="0"/>
              <a:t>from Stockton to </a:t>
            </a:r>
            <a:r>
              <a:rPr lang="en-US" dirty="0" smtClean="0"/>
              <a:t>Darlington                        </a:t>
            </a:r>
            <a:r>
              <a:rPr lang="en-US" dirty="0" err="1" smtClean="0"/>
              <a:t>Tsarskoe</a:t>
            </a:r>
            <a:r>
              <a:rPr lang="en-US" dirty="0" smtClean="0"/>
              <a:t> </a:t>
            </a:r>
            <a:r>
              <a:rPr lang="en-US" dirty="0" err="1" smtClean="0"/>
              <a:t>Selo</a:t>
            </a:r>
            <a:r>
              <a:rPr lang="en-US" dirty="0" smtClean="0"/>
              <a:t> Railway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610777"/>
            <a:ext cx="4339988" cy="26158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129" y="2581806"/>
            <a:ext cx="4100465" cy="26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611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7593" y="180259"/>
            <a:ext cx="7958331" cy="1077229"/>
          </a:xfrm>
        </p:spPr>
        <p:txBody>
          <a:bodyPr/>
          <a:lstStyle/>
          <a:p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Types of trains and </a:t>
            </a:r>
            <a:r>
              <a:rPr lang="en-US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carriges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in Russia </a:t>
            </a:r>
            <a:endParaRPr lang="ru-RU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7229" y="968991"/>
            <a:ext cx="5390867" cy="615514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sz="3800" dirty="0" smtClean="0">
                <a:solidFill>
                  <a:schemeClr val="tx2">
                    <a:lumMod val="50000"/>
                  </a:schemeClr>
                </a:solidFill>
              </a:rPr>
              <a:t>Types </a:t>
            </a:r>
            <a:r>
              <a:rPr lang="en-US" sz="3800" dirty="0">
                <a:solidFill>
                  <a:schemeClr val="tx2">
                    <a:lumMod val="50000"/>
                  </a:schemeClr>
                </a:solidFill>
              </a:rPr>
              <a:t>of </a:t>
            </a:r>
            <a:r>
              <a:rPr lang="en-US" sz="3800" dirty="0" err="1">
                <a:solidFill>
                  <a:schemeClr val="tx2">
                    <a:lumMod val="50000"/>
                  </a:schemeClr>
                </a:solidFill>
              </a:rPr>
              <a:t>carriges</a:t>
            </a:r>
            <a:r>
              <a:rPr lang="en-US" sz="3800" dirty="0" smtClean="0">
                <a:solidFill>
                  <a:schemeClr val="tx2">
                    <a:lumMod val="50000"/>
                  </a:schemeClr>
                </a:solidFill>
              </a:rPr>
              <a:t>:</a:t>
            </a:r>
          </a:p>
          <a:p>
            <a:pPr marL="457200" indent="-457200">
              <a:buAutoNum type="arabicPeriod"/>
            </a:pPr>
            <a:r>
              <a:rPr lang="en-US" sz="3800" dirty="0" smtClean="0"/>
              <a:t>Reserved seats (3</a:t>
            </a:r>
            <a:r>
              <a:rPr lang="en-US" sz="3800" baseline="30000" dirty="0" smtClean="0"/>
              <a:t>rd</a:t>
            </a:r>
            <a:r>
              <a:rPr lang="en-US" sz="3800" dirty="0" smtClean="0"/>
              <a:t> class)</a:t>
            </a:r>
          </a:p>
          <a:p>
            <a:pPr marL="457200" indent="-457200">
              <a:buAutoNum type="arabicPeriod"/>
            </a:pPr>
            <a:r>
              <a:rPr lang="en-US" sz="3800" dirty="0" smtClean="0"/>
              <a:t>Coupe (2</a:t>
            </a:r>
            <a:r>
              <a:rPr lang="en-US" sz="3800" baseline="30000" dirty="0" smtClean="0"/>
              <a:t>nd</a:t>
            </a:r>
            <a:r>
              <a:rPr lang="en-US" sz="3800" dirty="0" smtClean="0"/>
              <a:t> class)</a:t>
            </a:r>
          </a:p>
          <a:p>
            <a:pPr marL="457200" indent="-457200">
              <a:buAutoNum type="arabicPeriod"/>
            </a:pPr>
            <a:r>
              <a:rPr lang="en-US" sz="3800" dirty="0"/>
              <a:t>Soft-seated (1st class) </a:t>
            </a:r>
            <a:r>
              <a:rPr lang="en-US" sz="3800" dirty="0" smtClean="0"/>
              <a:t>wagons</a:t>
            </a:r>
          </a:p>
          <a:p>
            <a:pPr marL="457200" indent="-457200">
              <a:buAutoNum type="arabicPeriod"/>
            </a:pPr>
            <a:endParaRPr lang="en-US" sz="38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3800" dirty="0" smtClean="0">
                <a:solidFill>
                  <a:schemeClr val="tx2">
                    <a:lumMod val="50000"/>
                  </a:schemeClr>
                </a:solidFill>
              </a:rPr>
              <a:t>Types </a:t>
            </a:r>
            <a:r>
              <a:rPr lang="en-US" sz="3800" dirty="0">
                <a:solidFill>
                  <a:schemeClr val="tx2">
                    <a:lumMod val="50000"/>
                  </a:schemeClr>
                </a:solidFill>
              </a:rPr>
              <a:t>of </a:t>
            </a:r>
            <a:r>
              <a:rPr lang="en-US" sz="3800" dirty="0" smtClean="0">
                <a:solidFill>
                  <a:schemeClr val="tx2">
                    <a:lumMod val="50000"/>
                  </a:schemeClr>
                </a:solidFill>
              </a:rPr>
              <a:t>trains</a:t>
            </a:r>
            <a:r>
              <a:rPr lang="ru-RU" sz="3800" dirty="0" smtClean="0">
                <a:solidFill>
                  <a:schemeClr val="tx2">
                    <a:lumMod val="50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ru-RU" sz="3800" dirty="0" smtClean="0">
                <a:solidFill>
                  <a:schemeClr val="accent6"/>
                </a:solidFill>
              </a:rPr>
              <a:t> 1. </a:t>
            </a:r>
            <a:r>
              <a:rPr lang="en-US" sz="3800" dirty="0" smtClean="0">
                <a:solidFill>
                  <a:schemeClr val="accent6"/>
                </a:solidFill>
              </a:rPr>
              <a:t>  </a:t>
            </a:r>
            <a:r>
              <a:rPr lang="en-US" sz="3800" dirty="0" smtClean="0"/>
              <a:t>Year-round modern trains</a:t>
            </a:r>
          </a:p>
          <a:p>
            <a:pPr marL="0" indent="0">
              <a:buNone/>
            </a:pPr>
            <a:r>
              <a:rPr lang="en-US" sz="3800" dirty="0"/>
              <a:t> </a:t>
            </a:r>
            <a:r>
              <a:rPr lang="en-US" sz="3800" dirty="0">
                <a:solidFill>
                  <a:schemeClr val="accent6"/>
                </a:solidFill>
              </a:rPr>
              <a:t>2. </a:t>
            </a:r>
            <a:r>
              <a:rPr lang="en-US" sz="3800" dirty="0" smtClean="0">
                <a:solidFill>
                  <a:schemeClr val="accent6"/>
                </a:solidFill>
              </a:rPr>
              <a:t>  </a:t>
            </a:r>
            <a:r>
              <a:rPr lang="en-US" sz="3800" dirty="0" smtClean="0"/>
              <a:t>Classic </a:t>
            </a:r>
            <a:r>
              <a:rPr lang="en-US" sz="3800" dirty="0"/>
              <a:t>express </a:t>
            </a:r>
            <a:r>
              <a:rPr lang="en-US" sz="3800" dirty="0" smtClean="0"/>
              <a:t>trains (Russian Railways)</a:t>
            </a:r>
          </a:p>
          <a:p>
            <a:pPr marL="0" indent="0">
              <a:buNone/>
            </a:pPr>
            <a:r>
              <a:rPr lang="en-US" sz="3800" dirty="0"/>
              <a:t> </a:t>
            </a:r>
            <a:r>
              <a:rPr lang="en-US" sz="3800" dirty="0">
                <a:solidFill>
                  <a:schemeClr val="accent6"/>
                </a:solidFill>
              </a:rPr>
              <a:t>3.</a:t>
            </a:r>
            <a:r>
              <a:rPr lang="en-US" sz="3800" dirty="0"/>
              <a:t> </a:t>
            </a:r>
            <a:r>
              <a:rPr lang="en-US" sz="3800" dirty="0" smtClean="0"/>
              <a:t>  High-speed trains</a:t>
            </a:r>
          </a:p>
          <a:p>
            <a:pPr marL="0" indent="0">
              <a:buNone/>
            </a:pPr>
            <a:r>
              <a:rPr lang="en-US" sz="3800" dirty="0" smtClean="0"/>
              <a:t> </a:t>
            </a:r>
            <a:r>
              <a:rPr lang="en-US" sz="3800" dirty="0" smtClean="0">
                <a:solidFill>
                  <a:schemeClr val="accent6"/>
                </a:solidFill>
              </a:rPr>
              <a:t>4.   </a:t>
            </a:r>
            <a:r>
              <a:rPr lang="en-US" sz="3800" dirty="0" smtClean="0"/>
              <a:t>Tourist trains</a:t>
            </a:r>
          </a:p>
          <a:p>
            <a:pPr marL="0" indent="0">
              <a:buNone/>
            </a:pPr>
            <a:r>
              <a:rPr lang="en-US" dirty="0"/>
              <a:t> 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</a:p>
          <a:p>
            <a:pPr marL="457200" indent="-457200">
              <a:buAutoNum type="arabicPeriod"/>
            </a:pPr>
            <a:endParaRPr lang="en-US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082" y="3789433"/>
            <a:ext cx="4119842" cy="26607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082" y="789006"/>
            <a:ext cx="4076131" cy="270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200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1241" y="166611"/>
            <a:ext cx="7958331" cy="1077229"/>
          </a:xfrm>
        </p:spPr>
        <p:txBody>
          <a:bodyPr/>
          <a:lstStyle/>
          <a:p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Advantages of travelling by train</a:t>
            </a:r>
            <a:endParaRPr lang="ru-RU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8299" y="0"/>
            <a:ext cx="10317707" cy="6858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Doesn’t depends on natural conditions</a:t>
            </a:r>
          </a:p>
          <a:p>
            <a:r>
              <a:rPr lang="en-US" sz="2400" dirty="0" smtClean="0"/>
              <a:t>Large lifting capacity</a:t>
            </a:r>
          </a:p>
          <a:p>
            <a:r>
              <a:rPr lang="en-US" sz="2400" dirty="0" smtClean="0"/>
              <a:t>Low cost price</a:t>
            </a:r>
            <a:endParaRPr lang="ru-RU" sz="2400" dirty="0" smtClean="0"/>
          </a:p>
          <a:p>
            <a:r>
              <a:rPr lang="en-US" sz="2400" dirty="0"/>
              <a:t>Large and convenient route </a:t>
            </a:r>
            <a:r>
              <a:rPr lang="en-US" sz="2400" dirty="0" smtClean="0"/>
              <a:t>network</a:t>
            </a:r>
            <a:endParaRPr lang="ru-RU" sz="2400" dirty="0" smtClean="0"/>
          </a:p>
          <a:p>
            <a:r>
              <a:rPr lang="en-US" sz="2400" dirty="0"/>
              <a:t>Most of the train stations are located in the city center</a:t>
            </a:r>
            <a:r>
              <a:rPr lang="en-US" sz="2400" dirty="0" smtClean="0"/>
              <a:t>.</a:t>
            </a:r>
            <a:endParaRPr lang="ru-RU" sz="2400" dirty="0" smtClean="0"/>
          </a:p>
          <a:p>
            <a:r>
              <a:rPr lang="en-US" sz="2400" dirty="0"/>
              <a:t>You can take unlimited food and drinks with you.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81362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96680" y="234851"/>
            <a:ext cx="7958331" cy="1077229"/>
          </a:xfrm>
        </p:spPr>
        <p:txBody>
          <a:bodyPr/>
          <a:lstStyle/>
          <a:p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Disadvantages of travelling by train</a:t>
            </a:r>
            <a:endParaRPr lang="ru-RU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6537" y="234851"/>
            <a:ext cx="8959703" cy="554099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Long travel time</a:t>
            </a:r>
          </a:p>
          <a:p>
            <a:r>
              <a:rPr lang="en-US" sz="2800" dirty="0" smtClean="0"/>
              <a:t>Poor condition of </a:t>
            </a:r>
            <a:r>
              <a:rPr lang="en-US" sz="2800" dirty="0" err="1" smtClean="0"/>
              <a:t>carriges</a:t>
            </a:r>
            <a:endParaRPr lang="en-US" sz="2800" dirty="0" smtClean="0"/>
          </a:p>
          <a:p>
            <a:r>
              <a:rPr lang="en-US" sz="2800" dirty="0" smtClean="0"/>
              <a:t>Small personal space</a:t>
            </a:r>
          </a:p>
          <a:p>
            <a:r>
              <a:rPr lang="ru-RU" sz="2800" dirty="0" smtClean="0"/>
              <a:t>«</a:t>
            </a:r>
            <a:r>
              <a:rPr lang="en-US" sz="2800" dirty="0" smtClean="0"/>
              <a:t>Disadvantages of reserved seats</a:t>
            </a:r>
            <a:r>
              <a:rPr lang="ru-RU" sz="2800" dirty="0" smtClean="0"/>
              <a:t>»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51127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7545" y="180259"/>
            <a:ext cx="7706891" cy="1048039"/>
          </a:xfrm>
        </p:spPr>
        <p:txBody>
          <a:bodyPr/>
          <a:lstStyle/>
          <a:p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Railway stations in Russia and in other countries</a:t>
            </a:r>
            <a:endParaRPr lang="ru-RU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04" y="1228298"/>
            <a:ext cx="3561583" cy="235815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889" y="1228298"/>
            <a:ext cx="3646683" cy="22791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85" y="3927746"/>
            <a:ext cx="3738687" cy="24924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378" y="3927746"/>
            <a:ext cx="3603009" cy="240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637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744" y="2868868"/>
            <a:ext cx="9930485" cy="2467407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Thank you for your attention</a:t>
            </a:r>
            <a:r>
              <a:rPr lang="ru-RU" sz="4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!</a:t>
            </a:r>
            <a:endParaRPr lang="ru-RU" sz="44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7244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TM16401375[[fn=Мэдисон]]</Template>
  <TotalTime>178</TotalTime>
  <Words>200</Words>
  <Application>Microsoft Office PowerPoint</Application>
  <PresentationFormat>Широкоэкранный</PresentationFormat>
  <Paragraphs>41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MS Shell Dlg 2</vt:lpstr>
      <vt:lpstr>Wingdings</vt:lpstr>
      <vt:lpstr>Wingdings 3</vt:lpstr>
      <vt:lpstr>Madison</vt:lpstr>
      <vt:lpstr>My favourite kind of transport. Trains.  </vt:lpstr>
      <vt:lpstr>History of the train</vt:lpstr>
      <vt:lpstr>Types of trains and carriges in Russia </vt:lpstr>
      <vt:lpstr>Advantages of travelling by train</vt:lpstr>
      <vt:lpstr>Disadvantages of travelling by train</vt:lpstr>
      <vt:lpstr>Railway stations in Russia and in other countries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favorite kind of transport. Trains.</dc:title>
  <dc:creator>Юлия</dc:creator>
  <cp:lastModifiedBy>dfsd664hbdfcdfs@outlook.com</cp:lastModifiedBy>
  <cp:revision>17</cp:revision>
  <dcterms:created xsi:type="dcterms:W3CDTF">2020-10-01T14:32:22Z</dcterms:created>
  <dcterms:modified xsi:type="dcterms:W3CDTF">2022-03-21T05:42:18Z</dcterms:modified>
</cp:coreProperties>
</file>