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3" r:id="rId8"/>
    <p:sldId id="264" r:id="rId9"/>
    <p:sldId id="265" r:id="rId10"/>
    <p:sldId id="269"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1" autoAdjust="0"/>
    <p:restoredTop sz="94660"/>
  </p:normalViewPr>
  <p:slideViewPr>
    <p:cSldViewPr>
      <p:cViewPr varScale="1">
        <p:scale>
          <a:sx n="68" d="100"/>
          <a:sy n="68"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14.03.2014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B19B0651-EE4F-4900-A07F-96A6BFA9D0F0}" type="slidenum">
              <a:rPr lang="ru-RU" smtClean="0"/>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8" name="Объект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14.03.2014</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14.03.2014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t>14.03.2014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14.03.2014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14.03.2014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14.03.2014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14.03.2014</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B19B0651-EE4F-4900-A07F-96A6BFA9D0F0}" type="slidenum">
              <a:rPr lang="ru-RU" smtClean="0"/>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14.03.2014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4C71EC6-210F-42DE-9C53-41977AD35B3D}" type="datetimeFigureOut">
              <a:rPr lang="ru-RU" smtClean="0"/>
              <a:t>14.03.2014</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200400"/>
            <a:ext cx="8424936" cy="3180928"/>
          </a:xfrm>
        </p:spPr>
        <p:txBody>
          <a:bodyPr>
            <a:normAutofit fontScale="70000" lnSpcReduction="20000"/>
          </a:bodyPr>
          <a:lstStyle/>
          <a:p>
            <a:endParaRPr lang="ru-RU" sz="2900" dirty="0">
              <a:latin typeface="Times New Roman" pitchFamily="18" charset="0"/>
              <a:cs typeface="Times New Roman" pitchFamily="18" charset="0"/>
            </a:endParaRPr>
          </a:p>
          <a:p>
            <a:pPr algn="r"/>
            <a:r>
              <a:rPr lang="ru-RU" sz="2900" dirty="0">
                <a:latin typeface="Times New Roman" pitchFamily="18" charset="0"/>
                <a:cs typeface="Times New Roman" pitchFamily="18" charset="0"/>
              </a:rPr>
              <a:t>                                                                                                                Выполнила:</a:t>
            </a:r>
          </a:p>
          <a:p>
            <a:pPr algn="r"/>
            <a:r>
              <a:rPr lang="ru-RU" sz="2900" dirty="0" err="1">
                <a:latin typeface="Times New Roman" pitchFamily="18" charset="0"/>
                <a:cs typeface="Times New Roman" pitchFamily="18" charset="0"/>
              </a:rPr>
              <a:t>Исмайлова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Камила</a:t>
            </a:r>
            <a:r>
              <a:rPr lang="ru-RU" sz="2900" dirty="0">
                <a:latin typeface="Times New Roman" pitchFamily="18" charset="0"/>
                <a:cs typeface="Times New Roman" pitchFamily="18" charset="0"/>
              </a:rPr>
              <a:t>, ученица 10 «А» класса</a:t>
            </a:r>
          </a:p>
          <a:p>
            <a:pPr algn="r"/>
            <a:r>
              <a:rPr lang="ru-RU" sz="2900" dirty="0">
                <a:latin typeface="Times New Roman" pitchFamily="18" charset="0"/>
                <a:cs typeface="Times New Roman" pitchFamily="18" charset="0"/>
              </a:rPr>
              <a:t>Научный руководитель:</a:t>
            </a:r>
          </a:p>
          <a:p>
            <a:pPr algn="r"/>
            <a:r>
              <a:rPr lang="ru-RU" sz="2900" dirty="0">
                <a:latin typeface="Times New Roman" pitchFamily="18" charset="0"/>
                <a:cs typeface="Times New Roman" pitchFamily="18" charset="0"/>
              </a:rPr>
              <a:t>Алексеева И. В</a:t>
            </a:r>
            <a:r>
              <a:rPr lang="ru-RU" sz="2900" dirty="0" smtClean="0">
                <a:latin typeface="Times New Roman" pitchFamily="18" charset="0"/>
                <a:cs typeface="Times New Roman" pitchFamily="18" charset="0"/>
              </a:rPr>
              <a:t>., учитель </a:t>
            </a:r>
            <a:r>
              <a:rPr lang="ru-RU" sz="2900" dirty="0">
                <a:latin typeface="Times New Roman" pitchFamily="18" charset="0"/>
                <a:cs typeface="Times New Roman" pitchFamily="18" charset="0"/>
              </a:rPr>
              <a:t>английского языка</a:t>
            </a:r>
          </a:p>
          <a:p>
            <a:endParaRPr lang="ru-RU" sz="2900" dirty="0" smtClean="0">
              <a:latin typeface="Times New Roman" pitchFamily="18" charset="0"/>
              <a:cs typeface="Times New Roman" pitchFamily="18" charset="0"/>
            </a:endParaRPr>
          </a:p>
          <a:p>
            <a:endParaRPr lang="ru-RU" sz="2900" dirty="0">
              <a:latin typeface="Times New Roman" pitchFamily="18" charset="0"/>
              <a:cs typeface="Times New Roman" pitchFamily="18" charset="0"/>
            </a:endParaRPr>
          </a:p>
          <a:p>
            <a:r>
              <a:rPr lang="ru-RU" sz="2900" dirty="0" smtClean="0">
                <a:latin typeface="Times New Roman" pitchFamily="18" charset="0"/>
                <a:cs typeface="Times New Roman" pitchFamily="18" charset="0"/>
              </a:rPr>
              <a:t>Нижний Новгород</a:t>
            </a:r>
            <a:endParaRPr lang="ru-RU" sz="2900" dirty="0">
              <a:latin typeface="Times New Roman" pitchFamily="18" charset="0"/>
              <a:cs typeface="Times New Roman" pitchFamily="18" charset="0"/>
            </a:endParaRPr>
          </a:p>
          <a:p>
            <a:r>
              <a:rPr lang="ru-RU" sz="2900" dirty="0">
                <a:latin typeface="Times New Roman" pitchFamily="18" charset="0"/>
                <a:cs typeface="Times New Roman" pitchFamily="18" charset="0"/>
              </a:rPr>
              <a:t>2014 год</a:t>
            </a:r>
          </a:p>
          <a:p>
            <a:endParaRPr lang="ru-RU" sz="2000" dirty="0">
              <a:latin typeface="Times New Roman" pitchFamily="18" charset="0"/>
              <a:cs typeface="Times New Roman" pitchFamily="18" charset="0"/>
            </a:endParaRPr>
          </a:p>
        </p:txBody>
      </p:sp>
      <p:sp>
        <p:nvSpPr>
          <p:cNvPr id="2" name="Заголовок 1"/>
          <p:cNvSpPr>
            <a:spLocks noGrp="1"/>
          </p:cNvSpPr>
          <p:nvPr>
            <p:ph type="ctrTitle"/>
          </p:nvPr>
        </p:nvSpPr>
        <p:spPr>
          <a:xfrm>
            <a:off x="395536" y="1268760"/>
            <a:ext cx="8219256" cy="1491022"/>
          </a:xfrm>
        </p:spPr>
        <p:txBody>
          <a:bodyPr>
            <a:noAutofit/>
          </a:bodyPr>
          <a:lstStyle/>
          <a:p>
            <a:r>
              <a:rPr lang="en-US" sz="2400" b="1" dirty="0">
                <a:effectLst>
                  <a:outerShdw blurRad="38100" dist="38100" dir="2700000" algn="tl">
                    <a:srgbClr val="000000">
                      <a:alpha val="43137"/>
                    </a:srgbClr>
                  </a:outerShdw>
                </a:effectLst>
                <a:latin typeface="Times New Roman" pitchFamily="18" charset="0"/>
                <a:cs typeface="Times New Roman" pitchFamily="18" charset="0"/>
              </a:rPr>
              <a:t/>
            </a:r>
            <a:br>
              <a:rPr lang="en-US" sz="2400" b="1" dirty="0">
                <a:effectLst>
                  <a:outerShdw blurRad="38100" dist="38100" dir="2700000" algn="tl">
                    <a:srgbClr val="000000">
                      <a:alpha val="43137"/>
                    </a:srgbClr>
                  </a:outerShdw>
                </a:effectLst>
                <a:latin typeface="Times New Roman" pitchFamily="18" charset="0"/>
                <a:cs typeface="Times New Roman" pitchFamily="18" charset="0"/>
              </a:rPr>
            </a:br>
            <a:r>
              <a:rPr lang="en-US" sz="3200" b="1" dirty="0">
                <a:effectLst>
                  <a:outerShdw blurRad="38100" dist="38100" dir="2700000" algn="tl">
                    <a:srgbClr val="000000">
                      <a:alpha val="43137"/>
                    </a:srgbClr>
                  </a:outerShdw>
                </a:effectLst>
                <a:latin typeface="Times New Roman" pitchFamily="18" charset="0"/>
                <a:cs typeface="Times New Roman" pitchFamily="18" charset="0"/>
              </a:rPr>
              <a:t/>
            </a:r>
            <a:br>
              <a:rPr lang="en-US" sz="3200" b="1" dirty="0">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Cultural </a:t>
            </a:r>
            <a:r>
              <a:rPr lang="en-US" sz="3200" b="1" dirty="0">
                <a:effectLst>
                  <a:outerShdw blurRad="38100" dist="38100" dir="2700000" algn="tl">
                    <a:srgbClr val="000000">
                      <a:alpha val="43137"/>
                    </a:srgbClr>
                  </a:outerShdw>
                </a:effectLst>
                <a:latin typeface="Times New Roman" pitchFamily="18" charset="0"/>
                <a:cs typeface="Times New Roman" pitchFamily="18" charset="0"/>
              </a:rPr>
              <a:t>awareness of the British </a:t>
            </a: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Season</a:t>
            </a:r>
            <a:r>
              <a:rPr lang="en-US" sz="2800" b="1" dirty="0">
                <a:effectLst>
                  <a:outerShdw blurRad="38100" dist="38100" dir="2700000" algn="tl">
                    <a:srgbClr val="000000">
                      <a:alpha val="43137"/>
                    </a:srgbClr>
                  </a:outerShdw>
                </a:effectLst>
                <a:latin typeface="Times New Roman" pitchFamily="18" charset="0"/>
                <a:cs typeface="Times New Roman" pitchFamily="18" charset="0"/>
              </a:rPr>
              <a:t/>
            </a:r>
            <a:br>
              <a:rPr lang="en-US" sz="2800" b="1" dirty="0">
                <a:effectLst>
                  <a:outerShdw blurRad="38100" dist="38100" dir="2700000" algn="tl">
                    <a:srgbClr val="000000">
                      <a:alpha val="43137"/>
                    </a:srgbClr>
                  </a:outerShdw>
                </a:effectLst>
                <a:latin typeface="Times New Roman" pitchFamily="18" charset="0"/>
                <a:cs typeface="Times New Roman" pitchFamily="18" charset="0"/>
              </a:rPr>
            </a:br>
            <a:endParaRPr lang="ru-RU"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Box 3"/>
          <p:cNvSpPr txBox="1"/>
          <p:nvPr/>
        </p:nvSpPr>
        <p:spPr>
          <a:xfrm>
            <a:off x="1331640" y="172614"/>
            <a:ext cx="6624736" cy="1015663"/>
          </a:xfrm>
          <a:prstGeom prst="rect">
            <a:avLst/>
          </a:prstGeom>
          <a:noFill/>
        </p:spPr>
        <p:txBody>
          <a:bodyPr wrap="square" rtlCol="0">
            <a:spAutoFit/>
          </a:bodyPr>
          <a:lstStyle/>
          <a:p>
            <a:pPr algn="ctr"/>
            <a:r>
              <a:rPr lang="ru-RU" sz="2000" dirty="0">
                <a:solidFill>
                  <a:schemeClr val="tx2"/>
                </a:solidFill>
                <a:latin typeface="Times New Roman" pitchFamily="18" charset="0"/>
                <a:cs typeface="Times New Roman" pitchFamily="18" charset="0"/>
              </a:rPr>
              <a:t>Муниципальное бюджетное образовательное учреждение</a:t>
            </a:r>
          </a:p>
          <a:p>
            <a:pPr algn="ctr"/>
            <a:r>
              <a:rPr lang="ru-RU" sz="2000" dirty="0" smtClean="0">
                <a:solidFill>
                  <a:schemeClr val="tx2"/>
                </a:solidFill>
                <a:latin typeface="Times New Roman" pitchFamily="18" charset="0"/>
                <a:cs typeface="Times New Roman" pitchFamily="18" charset="0"/>
              </a:rPr>
              <a:t>Средняя </a:t>
            </a:r>
            <a:r>
              <a:rPr lang="ru-RU" sz="2000" dirty="0">
                <a:solidFill>
                  <a:schemeClr val="tx2"/>
                </a:solidFill>
                <a:latin typeface="Times New Roman" pitchFamily="18" charset="0"/>
                <a:cs typeface="Times New Roman" pitchFamily="18" charset="0"/>
              </a:rPr>
              <a:t>общеобразовательная школа №41</a:t>
            </a:r>
          </a:p>
          <a:p>
            <a:pPr algn="ctr"/>
            <a:r>
              <a:rPr lang="ru-RU" sz="2000" dirty="0" err="1">
                <a:solidFill>
                  <a:schemeClr val="tx2"/>
                </a:solidFill>
                <a:latin typeface="Times New Roman" pitchFamily="18" charset="0"/>
                <a:cs typeface="Times New Roman" pitchFamily="18" charset="0"/>
              </a:rPr>
              <a:t>Канавинского</a:t>
            </a:r>
            <a:r>
              <a:rPr lang="ru-RU" sz="2000" dirty="0">
                <a:solidFill>
                  <a:schemeClr val="tx2"/>
                </a:solidFill>
                <a:latin typeface="Times New Roman" pitchFamily="18" charset="0"/>
                <a:cs typeface="Times New Roman" pitchFamily="18" charset="0"/>
              </a:rPr>
              <a:t> района г. Н. Новгорода</a:t>
            </a:r>
          </a:p>
        </p:txBody>
      </p:sp>
    </p:spTree>
    <p:extLst>
      <p:ext uri="{BB962C8B-B14F-4D97-AF65-F5344CB8AC3E}">
        <p14:creationId xmlns:p14="http://schemas.microsoft.com/office/powerpoint/2010/main" val="366485417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CULTURE</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sz="quarter" idx="1"/>
          </p:nvPr>
        </p:nvSpPr>
        <p:spPr/>
        <p:txBody>
          <a:bodyPr/>
          <a:lstStyle/>
          <a:p>
            <a:pPr marL="0" indent="0" algn="ctr">
              <a:lnSpc>
                <a:spcPct val="115000"/>
              </a:lnSpc>
              <a:spcAft>
                <a:spcPts val="1000"/>
              </a:spcAft>
              <a:buNone/>
            </a:pPr>
            <a:r>
              <a:rPr lang="en-US" sz="2000" b="1" dirty="0">
                <a:latin typeface="Times New Roman"/>
                <a:ea typeface="Calibri"/>
                <a:cs typeface="Times New Roman"/>
              </a:rPr>
              <a:t>The dictionary defines culture as:</a:t>
            </a:r>
            <a:endParaRPr lang="ru-RU" sz="1600" b="1" dirty="0">
              <a:latin typeface="Calibri"/>
              <a:ea typeface="Calibri"/>
              <a:cs typeface="Times New Roman"/>
            </a:endParaRPr>
          </a:p>
          <a:p>
            <a:pPr marL="342900" lvl="0" indent="-342900" algn="just">
              <a:lnSpc>
                <a:spcPct val="115000"/>
              </a:lnSpc>
              <a:spcAft>
                <a:spcPts val="0"/>
              </a:spcAft>
              <a:buFont typeface="+mj-lt"/>
              <a:buAutoNum type="arabicPeriod"/>
            </a:pPr>
            <a:r>
              <a:rPr lang="en-US" sz="2000" dirty="0">
                <a:latin typeface="Times New Roman"/>
                <a:ea typeface="Calibri"/>
                <a:cs typeface="Times New Roman"/>
              </a:rPr>
              <a:t>the beliefs, values, </a:t>
            </a:r>
            <a:r>
              <a:rPr lang="en-US" sz="2000" dirty="0" err="1">
                <a:latin typeface="Times New Roman"/>
                <a:ea typeface="Calibri"/>
                <a:cs typeface="Times New Roman"/>
              </a:rPr>
              <a:t>behaviour</a:t>
            </a:r>
            <a:r>
              <a:rPr lang="en-US" sz="2000" dirty="0">
                <a:latin typeface="Times New Roman"/>
                <a:ea typeface="Calibri"/>
                <a:cs typeface="Times New Roman"/>
              </a:rPr>
              <a:t> and material objects that constitute a people’s way of life;</a:t>
            </a:r>
            <a:endParaRPr lang="ru-RU" sz="1600" dirty="0">
              <a:latin typeface="Calibri"/>
              <a:ea typeface="Calibri"/>
              <a:cs typeface="Times New Roman"/>
            </a:endParaRPr>
          </a:p>
          <a:p>
            <a:pPr marL="342900" lvl="0" indent="-342900" algn="just">
              <a:lnSpc>
                <a:spcPct val="115000"/>
              </a:lnSpc>
              <a:spcAft>
                <a:spcPts val="1000"/>
              </a:spcAft>
              <a:buFont typeface="+mj-lt"/>
              <a:buAutoNum type="arabicPeriod"/>
            </a:pPr>
            <a:r>
              <a:rPr lang="en-US" sz="2000" dirty="0" smtClean="0">
                <a:latin typeface="Times New Roman"/>
                <a:ea typeface="Calibri"/>
                <a:cs typeface="Times New Roman"/>
              </a:rPr>
              <a:t>any </a:t>
            </a:r>
            <a:r>
              <a:rPr lang="en-US" sz="2000" dirty="0">
                <a:latin typeface="Times New Roman"/>
                <a:ea typeface="Calibri"/>
                <a:cs typeface="Times New Roman"/>
              </a:rPr>
              <a:t>knowledge passed from one generation to the next</a:t>
            </a:r>
            <a:r>
              <a:rPr lang="en-US" sz="2000" dirty="0" smtClean="0">
                <a:latin typeface="Times New Roman"/>
                <a:ea typeface="Calibri"/>
                <a:cs typeface="Times New Roman"/>
              </a:rPr>
              <a:t>.</a:t>
            </a:r>
            <a:endParaRPr lang="ru-RU" sz="1600" dirty="0">
              <a:latin typeface="Calibri"/>
              <a:ea typeface="Calibri"/>
              <a:cs typeface="Times New Roman"/>
            </a:endParaRP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252632"/>
            <a:ext cx="213345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981" y="3752604"/>
            <a:ext cx="3240360" cy="242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011" y="3869594"/>
            <a:ext cx="3170854" cy="2195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41063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60648"/>
            <a:ext cx="7772400" cy="1143000"/>
          </a:xfrm>
        </p:spPr>
        <p:txBody>
          <a:bodyPr/>
          <a:lstStyle/>
          <a:p>
            <a:pPr algn="ct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	IMPORTANT</a:t>
            </a:r>
            <a:r>
              <a:rPr lang="ru-RU"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sz="quarter" idx="1"/>
          </p:nvPr>
        </p:nvSpPr>
        <p:spPr/>
        <p:txBody>
          <a:bodyPr>
            <a:normAutofit/>
          </a:bodyPr>
          <a:lstStyle/>
          <a:p>
            <a:pPr marL="0" indent="0" algn="ctr">
              <a:buNone/>
            </a:pPr>
            <a:r>
              <a:rPr lang="en-US" sz="3200" b="1" dirty="0" smtClean="0">
                <a:latin typeface="Times New Roman" pitchFamily="18" charset="0"/>
                <a:cs typeface="Times New Roman" pitchFamily="18" charset="0"/>
              </a:rPr>
              <a:t>If you educate yourself on the cultural and historical aspects of a country, you will better understand its social customs and traditions. </a:t>
            </a:r>
            <a:endParaRPr lang="ru-RU" sz="3200" b="1" dirty="0">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555301"/>
            <a:ext cx="6840760" cy="2885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81033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THE SEASON</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Скругленный прямоугольник 3"/>
          <p:cNvSpPr/>
          <p:nvPr/>
        </p:nvSpPr>
        <p:spPr>
          <a:xfrm>
            <a:off x="3491880" y="3429000"/>
            <a:ext cx="2448272" cy="843981"/>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1"/>
                </a:solidFill>
                <a:effectLst>
                  <a:outerShdw blurRad="38100" dist="38100" dir="2700000" algn="tl">
                    <a:srgbClr val="000000">
                      <a:alpha val="43137"/>
                    </a:srgbClr>
                  </a:outerShdw>
                </a:effectLst>
              </a:rPr>
              <a:t>SEASON</a:t>
            </a:r>
            <a:endParaRPr lang="ru-RU" sz="3200" b="1" dirty="0">
              <a:solidFill>
                <a:schemeClr val="accent1"/>
              </a:solidFill>
              <a:effectLst>
                <a:outerShdw blurRad="38100" dist="38100" dir="2700000" algn="tl">
                  <a:srgbClr val="000000">
                    <a:alpha val="43137"/>
                  </a:srgbClr>
                </a:outerShdw>
              </a:effectLst>
            </a:endParaRPr>
          </a:p>
        </p:txBody>
      </p:sp>
      <p:sp>
        <p:nvSpPr>
          <p:cNvPr id="7" name="Скругленный прямоугольник 6"/>
          <p:cNvSpPr/>
          <p:nvPr/>
        </p:nvSpPr>
        <p:spPr>
          <a:xfrm>
            <a:off x="683568" y="1700808"/>
            <a:ext cx="3672408" cy="13681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solidFill>
                <a:latin typeface="Times New Roman" pitchFamily="18" charset="0"/>
                <a:cs typeface="Times New Roman" pitchFamily="18" charset="0"/>
              </a:rPr>
              <a:t>a season is a subdivision of the year, marked by changes in weather, ecology and hours of daylight</a:t>
            </a:r>
            <a:endParaRPr lang="ru-RU" sz="2000" dirty="0">
              <a:solidFill>
                <a:schemeClr val="accent6"/>
              </a:solidFill>
              <a:latin typeface="Times New Roman" pitchFamily="18" charset="0"/>
              <a:cs typeface="Times New Roman" pitchFamily="18" charset="0"/>
            </a:endParaRPr>
          </a:p>
        </p:txBody>
      </p:sp>
      <p:sp>
        <p:nvSpPr>
          <p:cNvPr id="11" name="Скругленный прямоугольник 10"/>
          <p:cNvSpPr/>
          <p:nvPr/>
        </p:nvSpPr>
        <p:spPr>
          <a:xfrm>
            <a:off x="4860032" y="1700808"/>
            <a:ext cx="3676058" cy="13681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solidFill>
                <a:latin typeface="Times New Roman" pitchFamily="18" charset="0"/>
                <a:cs typeface="Times New Roman" pitchFamily="18" charset="0"/>
              </a:rPr>
              <a:t>the season may also refer to: film and television, music and entertainment, video games, etc.</a:t>
            </a:r>
            <a:endParaRPr lang="ru-RU" sz="2000" dirty="0">
              <a:solidFill>
                <a:schemeClr val="accent6"/>
              </a:solidFill>
              <a:latin typeface="Times New Roman" pitchFamily="18" charset="0"/>
              <a:cs typeface="Times New Roman" pitchFamily="18" charset="0"/>
            </a:endParaRPr>
          </a:p>
        </p:txBody>
      </p:sp>
      <p:sp>
        <p:nvSpPr>
          <p:cNvPr id="12" name="Скругленный прямоугольник 11"/>
          <p:cNvSpPr/>
          <p:nvPr/>
        </p:nvSpPr>
        <p:spPr>
          <a:xfrm>
            <a:off x="2879812" y="4725144"/>
            <a:ext cx="3672408" cy="13681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solidFill>
                <a:latin typeface="Times New Roman" pitchFamily="18" charset="0"/>
                <a:cs typeface="Times New Roman" pitchFamily="18" charset="0"/>
              </a:rPr>
              <a:t>Season as a series of events, which are enjoyed by members of British aristocracy.</a:t>
            </a:r>
            <a:endParaRPr lang="ru-RU" sz="2000" dirty="0">
              <a:solidFill>
                <a:schemeClr val="accent6"/>
              </a:solidFill>
              <a:latin typeface="Times New Roman" pitchFamily="18" charset="0"/>
              <a:cs typeface="Times New Roman" pitchFamily="18" charset="0"/>
            </a:endParaRPr>
          </a:p>
        </p:txBody>
      </p:sp>
      <p:cxnSp>
        <p:nvCxnSpPr>
          <p:cNvPr id="14" name="Прямая со стрелкой 13"/>
          <p:cNvCxnSpPr/>
          <p:nvPr/>
        </p:nvCxnSpPr>
        <p:spPr>
          <a:xfrm flipH="1" flipV="1">
            <a:off x="2699792" y="3068960"/>
            <a:ext cx="79208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5940152" y="3068960"/>
            <a:ext cx="756084"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stCxn id="4" idx="2"/>
            <a:endCxn id="12" idx="0"/>
          </p:cNvCxnSpPr>
          <p:nvPr/>
        </p:nvCxnSpPr>
        <p:spPr>
          <a:xfrm>
            <a:off x="4716016" y="4272981"/>
            <a:ext cx="0" cy="4521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73815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HISTORY</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sz="quarter" idx="1"/>
          </p:nvPr>
        </p:nvSpPr>
        <p:spPr/>
        <p:txBody>
          <a:bodyPr>
            <a:noAutofit/>
          </a:bodyPr>
          <a:lstStyle/>
          <a:p>
            <a:pPr marL="0" indent="0" algn="ctr">
              <a:buNone/>
            </a:pPr>
            <a:r>
              <a:rPr lang="en-US" sz="2800" dirty="0">
                <a:latin typeface="Times New Roman" pitchFamily="18" charset="0"/>
                <a:cs typeface="Times New Roman" pitchFamily="18" charset="0"/>
              </a:rPr>
              <a:t>The London Season has a very rich history, formed over two hundred years ago when, for several months of the year, fabulous balls and parties took place, by 1780 the custom of returning to London at the end of the hunting season for this purpose was well established. King George III held a May ball, which was launched to raise money for a new maternity hospital, named after his wife Queen Charlotte. This became an annual event and Queen Charlotte’s Ball became the most important ball of the social calendar, and is still held in high regard today.</a:t>
            </a:r>
            <a:endParaRPr lang="ru-RU"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2324100"/>
            <a:ext cx="890587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995447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IMPORTANT</a:t>
            </a:r>
            <a:r>
              <a:rPr lang="ru-RU"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sz="quarter" idx="1"/>
          </p:nvPr>
        </p:nvSpPr>
        <p:spPr/>
        <p:txBody>
          <a:bodyPr/>
          <a:lstStyle/>
          <a:p>
            <a:pPr marL="0" indent="0" algn="ctr">
              <a:buNone/>
            </a:pPr>
            <a:r>
              <a:rPr lang="en-US" sz="2400" b="1" dirty="0" smtClean="0">
                <a:latin typeface="Times New Roman" pitchFamily="18" charset="0"/>
                <a:cs typeface="Times New Roman" pitchFamily="18" charset="0"/>
              </a:rPr>
              <a:t>Social skills, deportment and elegance are still important and actual in British society. Basic politeness rules are never wasted. The British season has a great cultural and educational value, it helps young people to become the members of society, learning to participate in the culture</a:t>
            </a:r>
            <a:r>
              <a:rPr lang="en-US"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573016"/>
            <a:ext cx="8030653" cy="2981605"/>
          </a:xfrm>
          <a:prstGeom prst="rect">
            <a:avLst/>
          </a:prstGeom>
        </p:spPr>
      </p:pic>
    </p:spTree>
    <p:extLst>
      <p:ext uri="{BB962C8B-B14F-4D97-AF65-F5344CB8AC3E}">
        <p14:creationId xmlns:p14="http://schemas.microsoft.com/office/powerpoint/2010/main" val="265786860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APPROCIATE DRESS CODE</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sz="quarter" idx="1"/>
          </p:nvPr>
        </p:nvSpPr>
        <p:spPr/>
        <p:txBody>
          <a:bodyPr/>
          <a:lstStyle/>
          <a:p>
            <a:pPr marL="0" indent="0">
              <a:buNone/>
            </a:pPr>
            <a:endParaRPr lang="ru-RU"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329003"/>
            <a:ext cx="3810000" cy="5123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648" y="1329003"/>
            <a:ext cx="3543804" cy="512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936102" y="1988840"/>
            <a:ext cx="5472608" cy="954107"/>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Victorian </a:t>
            </a:r>
            <a:r>
              <a:rPr lang="en-US" sz="2800" b="1" dirty="0" smtClean="0">
                <a:effectLst>
                  <a:outerShdw blurRad="38100" dist="38100" dir="2700000" algn="tl">
                    <a:srgbClr val="000000">
                      <a:alpha val="43137"/>
                    </a:srgbClr>
                  </a:outerShdw>
                </a:effectLst>
              </a:rPr>
              <a:t>times</a:t>
            </a:r>
          </a:p>
          <a:p>
            <a:pPr algn="ctr"/>
            <a:endParaRPr lang="en-US" sz="2800" b="1" dirty="0">
              <a:effectLst>
                <a:outerShdw blurRad="38100" dist="38100" dir="2700000" algn="tl">
                  <a:srgbClr val="000000">
                    <a:alpha val="43137"/>
                  </a:srgbClr>
                </a:outerShdw>
              </a:effectLst>
            </a:endParaRP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329005"/>
            <a:ext cx="7388828" cy="5123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359294" y="1472179"/>
            <a:ext cx="3240360"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rPr>
              <a:t>Edwardian </a:t>
            </a:r>
            <a:r>
              <a:rPr lang="en-US" sz="2800" b="1" dirty="0" smtClean="0">
                <a:solidFill>
                  <a:schemeClr val="bg1"/>
                </a:solidFill>
                <a:effectLst>
                  <a:outerShdw blurRad="38100" dist="38100" dir="2700000" algn="tl">
                    <a:srgbClr val="000000">
                      <a:alpha val="43137"/>
                    </a:srgbClr>
                  </a:outerShdw>
                </a:effectLst>
              </a:rPr>
              <a:t>times</a:t>
            </a:r>
            <a:endParaRPr lang="ru-RU"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398620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100"/>
                                        </p:tgtEl>
                                        <p:attrNameLst>
                                          <p:attrName>style.visibility</p:attrName>
                                        </p:attrNameLst>
                                      </p:cBhvr>
                                      <p:to>
                                        <p:strVal val="visible"/>
                                      </p:to>
                                    </p:set>
                                    <p:animEffect transition="in" filter="fade">
                                      <p:cBhvr>
                                        <p:cTn id="14" dur="1000"/>
                                        <p:tgtEl>
                                          <p:spTgt spid="4100"/>
                                        </p:tgtEl>
                                      </p:cBhvr>
                                    </p:animEffect>
                                    <p:anim calcmode="lin" valueType="num">
                                      <p:cBhvr>
                                        <p:cTn id="15" dur="1000" fill="hold"/>
                                        <p:tgtEl>
                                          <p:spTgt spid="4100"/>
                                        </p:tgtEl>
                                        <p:attrNameLst>
                                          <p:attrName>ppt_x</p:attrName>
                                        </p:attrNameLst>
                                      </p:cBhvr>
                                      <p:tavLst>
                                        <p:tav tm="0">
                                          <p:val>
                                            <p:strVal val="#ppt_x"/>
                                          </p:val>
                                        </p:tav>
                                        <p:tav tm="100000">
                                          <p:val>
                                            <p:strVal val="#ppt_x"/>
                                          </p:val>
                                        </p:tav>
                                      </p:tavLst>
                                    </p:anim>
                                    <p:anim calcmode="lin" valueType="num">
                                      <p:cBhvr>
                                        <p:cTn id="16"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716016" y="1844824"/>
            <a:ext cx="3835085" cy="4572000"/>
          </a:xfrm>
        </p:spPr>
        <p:txBody>
          <a:bodyPr/>
          <a:lstStyle/>
          <a:p>
            <a:pPr marL="0" indent="0" algn="ctr">
              <a:buNone/>
            </a:pPr>
            <a:r>
              <a:rPr lang="en-US" b="1" dirty="0">
                <a:latin typeface="Times New Roman" pitchFamily="18" charset="0"/>
                <a:cs typeface="Times New Roman" pitchFamily="18" charset="0"/>
              </a:rPr>
              <a:t>«If people turn to look at you on the street, you are not well dressed</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a:p>
            <a:pPr marL="0" indent="0" algn="r">
              <a:buNone/>
            </a:pPr>
            <a:r>
              <a:rPr lang="en-US" b="1" dirty="0">
                <a:latin typeface="Times New Roman" pitchFamily="18" charset="0"/>
                <a:cs typeface="Times New Roman" pitchFamily="18" charset="0"/>
              </a:rPr>
              <a:t>(Beau Brummel)</a:t>
            </a:r>
          </a:p>
          <a:p>
            <a:pPr marL="0" indent="0" algn="ctr">
              <a:buNone/>
            </a:pPr>
            <a:endParaRPr lang="ru-RU" b="1"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3990975" cy="581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27819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827584" y="260648"/>
            <a:ext cx="7772400" cy="4572000"/>
          </a:xfrm>
        </p:spPr>
        <p:txBody>
          <a:bodyPr/>
          <a:lstStyle/>
          <a:p>
            <a:pPr marL="0" indent="0" algn="ctr">
              <a:buNone/>
            </a:pPr>
            <a:r>
              <a:rPr lang="en-US" b="1" dirty="0">
                <a:latin typeface="Times New Roman" pitchFamily="18" charset="0"/>
                <a:cs typeface="Times New Roman" pitchFamily="18" charset="0"/>
              </a:rPr>
              <a:t>«A woman must have a thorough knowledge of music, singing, drawing, dancing, and the modern languages to deserve the </a:t>
            </a:r>
            <a:r>
              <a:rPr lang="en-US" b="1" dirty="0" smtClean="0">
                <a:latin typeface="Times New Roman" pitchFamily="18" charset="0"/>
                <a:cs typeface="Times New Roman" pitchFamily="18" charset="0"/>
              </a:rPr>
              <a:t>world; </a:t>
            </a:r>
            <a:r>
              <a:rPr lang="en-US" b="1" dirty="0">
                <a:latin typeface="Times New Roman" pitchFamily="18" charset="0"/>
                <a:cs typeface="Times New Roman" pitchFamily="18" charset="0"/>
              </a:rPr>
              <a:t>and besides all this, she must possess a certain something in her air and manner of walking, the tone of her voice, her address and expressions, or the world will be but half deserved</a:t>
            </a:r>
            <a:r>
              <a:rPr lang="en-US" b="1" dirty="0" smtClean="0">
                <a:latin typeface="Times New Roman" pitchFamily="18" charset="0"/>
                <a:cs typeface="Times New Roman" pitchFamily="18" charset="0"/>
              </a:rPr>
              <a:t>».</a:t>
            </a:r>
          </a:p>
          <a:p>
            <a:pPr marL="0" indent="0" algn="r">
              <a:buNone/>
            </a:pPr>
            <a:r>
              <a:rPr lang="en-US" b="1" dirty="0" smtClean="0">
                <a:latin typeface="Times New Roman" pitchFamily="18" charset="0"/>
                <a:cs typeface="Times New Roman" pitchFamily="18" charset="0"/>
              </a:rPr>
              <a:t>(Jane Austen)</a:t>
            </a:r>
            <a:endParaRPr lang="ru-RU"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501008"/>
            <a:ext cx="893445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31975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764704"/>
            <a:ext cx="7772400" cy="1143000"/>
          </a:xfrm>
        </p:spPr>
        <p:txBody>
          <a:bodyPr>
            <a:normAutofit fontScale="90000"/>
          </a:bodyPr>
          <a:lstStyle/>
          <a:p>
            <a:pPr algn="ct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RETAINS OLD TRADITIONS.</a:t>
            </a:r>
            <a:b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br>
            <a:r>
              <a:rPr lang="en-US" b="1"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SUPPORTS THE IDEA OF CHARITY</a:t>
            </a:r>
            <a:endParaRPr lang="ru-RU"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sz="quarter"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060848"/>
            <a:ext cx="6624736" cy="4262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620" y="1988840"/>
            <a:ext cx="6984775"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1620" y="1988840"/>
            <a:ext cx="6984775"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1620" y="1988841"/>
            <a:ext cx="706503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1620" y="1957536"/>
            <a:ext cx="7065032"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71136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1000"/>
                                        <p:tgtEl>
                                          <p:spTgt spid="3075"/>
                                        </p:tgtEl>
                                      </p:cBhvr>
                                    </p:animEffect>
                                    <p:anim calcmode="lin" valueType="num">
                                      <p:cBhvr>
                                        <p:cTn id="8" dur="1000" fill="hold"/>
                                        <p:tgtEl>
                                          <p:spTgt spid="3075"/>
                                        </p:tgtEl>
                                        <p:attrNameLst>
                                          <p:attrName>ppt_x</p:attrName>
                                        </p:attrNameLst>
                                      </p:cBhvr>
                                      <p:tavLst>
                                        <p:tav tm="0">
                                          <p:val>
                                            <p:strVal val="#ppt_x"/>
                                          </p:val>
                                        </p:tav>
                                        <p:tav tm="100000">
                                          <p:val>
                                            <p:strVal val="#ppt_x"/>
                                          </p:val>
                                        </p:tav>
                                      </p:tavLst>
                                    </p:anim>
                                    <p:anim calcmode="lin" valueType="num">
                                      <p:cBhvr>
                                        <p:cTn id="9"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6"/>
                                        </p:tgtEl>
                                        <p:attrNameLst>
                                          <p:attrName>style.visibility</p:attrName>
                                        </p:attrNameLst>
                                      </p:cBhvr>
                                      <p:to>
                                        <p:strVal val="visible"/>
                                      </p:to>
                                    </p:set>
                                    <p:animEffect transition="in" filter="fade">
                                      <p:cBhvr>
                                        <p:cTn id="14" dur="1000"/>
                                        <p:tgtEl>
                                          <p:spTgt spid="3076"/>
                                        </p:tgtEl>
                                      </p:cBhvr>
                                    </p:animEffect>
                                    <p:anim calcmode="lin" valueType="num">
                                      <p:cBhvr>
                                        <p:cTn id="15" dur="1000" fill="hold"/>
                                        <p:tgtEl>
                                          <p:spTgt spid="3076"/>
                                        </p:tgtEl>
                                        <p:attrNameLst>
                                          <p:attrName>ppt_x</p:attrName>
                                        </p:attrNameLst>
                                      </p:cBhvr>
                                      <p:tavLst>
                                        <p:tav tm="0">
                                          <p:val>
                                            <p:strVal val="#ppt_x"/>
                                          </p:val>
                                        </p:tav>
                                        <p:tav tm="100000">
                                          <p:val>
                                            <p:strVal val="#ppt_x"/>
                                          </p:val>
                                        </p:tav>
                                      </p:tavLst>
                                    </p:anim>
                                    <p:anim calcmode="lin" valueType="num">
                                      <p:cBhvr>
                                        <p:cTn id="16"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7"/>
                                        </p:tgtEl>
                                        <p:attrNameLst>
                                          <p:attrName>style.visibility</p:attrName>
                                        </p:attrNameLst>
                                      </p:cBhvr>
                                      <p:to>
                                        <p:strVal val="visible"/>
                                      </p:to>
                                    </p:set>
                                    <p:animEffect transition="in" filter="fade">
                                      <p:cBhvr>
                                        <p:cTn id="21" dur="1000"/>
                                        <p:tgtEl>
                                          <p:spTgt spid="3077"/>
                                        </p:tgtEl>
                                      </p:cBhvr>
                                    </p:animEffect>
                                    <p:anim calcmode="lin" valueType="num">
                                      <p:cBhvr>
                                        <p:cTn id="22" dur="1000" fill="hold"/>
                                        <p:tgtEl>
                                          <p:spTgt spid="3077"/>
                                        </p:tgtEl>
                                        <p:attrNameLst>
                                          <p:attrName>ppt_x</p:attrName>
                                        </p:attrNameLst>
                                      </p:cBhvr>
                                      <p:tavLst>
                                        <p:tav tm="0">
                                          <p:val>
                                            <p:strVal val="#ppt_x"/>
                                          </p:val>
                                        </p:tav>
                                        <p:tav tm="100000">
                                          <p:val>
                                            <p:strVal val="#ppt_x"/>
                                          </p:val>
                                        </p:tav>
                                      </p:tavLst>
                                    </p:anim>
                                    <p:anim calcmode="lin" valueType="num">
                                      <p:cBhvr>
                                        <p:cTn id="23"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78"/>
                                        </p:tgtEl>
                                        <p:attrNameLst>
                                          <p:attrName>style.visibility</p:attrName>
                                        </p:attrNameLst>
                                      </p:cBhvr>
                                      <p:to>
                                        <p:strVal val="visible"/>
                                      </p:to>
                                    </p:set>
                                    <p:animEffect transition="in" filter="fade">
                                      <p:cBhvr>
                                        <p:cTn id="28" dur="1000"/>
                                        <p:tgtEl>
                                          <p:spTgt spid="3078"/>
                                        </p:tgtEl>
                                      </p:cBhvr>
                                    </p:animEffect>
                                    <p:anim calcmode="lin" valueType="num">
                                      <p:cBhvr>
                                        <p:cTn id="29" dur="1000" fill="hold"/>
                                        <p:tgtEl>
                                          <p:spTgt spid="3078"/>
                                        </p:tgtEl>
                                        <p:attrNameLst>
                                          <p:attrName>ppt_x</p:attrName>
                                        </p:attrNameLst>
                                      </p:cBhvr>
                                      <p:tavLst>
                                        <p:tav tm="0">
                                          <p:val>
                                            <p:strVal val="#ppt_x"/>
                                          </p:val>
                                        </p:tav>
                                        <p:tav tm="100000">
                                          <p:val>
                                            <p:strVal val="#ppt_x"/>
                                          </p:val>
                                        </p:tav>
                                      </p:tavLst>
                                    </p:anim>
                                    <p:anim calcmode="lin" valueType="num">
                                      <p:cBhvr>
                                        <p:cTn id="30" dur="1000" fill="hold"/>
                                        <p:tgtEl>
                                          <p:spTgt spid="30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9331" y="404664"/>
            <a:ext cx="7772400" cy="1143000"/>
          </a:xfrm>
        </p:spPr>
        <p:txBody>
          <a:bodyPr>
            <a:normAutofit fontScale="90000"/>
          </a:bodyPr>
          <a:lstStyle/>
          <a:p>
            <a:pPr algn="ctr"/>
            <a:r>
              <a:rPr lang="en-US" sz="4400"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CINQUAIN</a:t>
            </a:r>
            <a:r>
              <a:rPr lang="en-US" dirty="0"/>
              <a:t/>
            </a:r>
            <a:br>
              <a:rPr lang="en-US" dirty="0"/>
            </a:br>
            <a:endParaRPr lang="ru-RU" dirty="0"/>
          </a:p>
        </p:txBody>
      </p:sp>
      <p:sp>
        <p:nvSpPr>
          <p:cNvPr id="3" name="Объект 2"/>
          <p:cNvSpPr>
            <a:spLocks noGrp="1"/>
          </p:cNvSpPr>
          <p:nvPr>
            <p:ph sz="quarter" idx="1"/>
          </p:nvPr>
        </p:nvSpPr>
        <p:spPr>
          <a:xfrm>
            <a:off x="1101179" y="1052736"/>
            <a:ext cx="7016915" cy="2878832"/>
          </a:xfrm>
        </p:spPr>
        <p:txBody>
          <a:bodyPr>
            <a:normAutofit/>
          </a:bodyPr>
          <a:lstStyle/>
          <a:p>
            <a:pPr algn="ctr"/>
            <a:r>
              <a:rPr lang="en-US" sz="2000" b="1" dirty="0" smtClean="0">
                <a:latin typeface="Times New Roman" pitchFamily="18" charset="0"/>
                <a:cs typeface="Times New Roman" pitchFamily="18" charset="0"/>
              </a:rPr>
              <a:t>Season</a:t>
            </a:r>
          </a:p>
          <a:p>
            <a:pPr algn="ctr"/>
            <a:r>
              <a:rPr lang="en-US" sz="2000" b="1" dirty="0" smtClean="0">
                <a:latin typeface="Times New Roman" pitchFamily="18" charset="0"/>
                <a:cs typeface="Times New Roman" pitchFamily="18" charset="0"/>
              </a:rPr>
              <a:t>Cultural, social</a:t>
            </a:r>
          </a:p>
          <a:p>
            <a:pPr algn="ctr"/>
            <a:r>
              <a:rPr lang="en-US" sz="2000" b="1" dirty="0" smtClean="0">
                <a:latin typeface="Times New Roman" pitchFamily="18" charset="0"/>
                <a:cs typeface="Times New Roman" pitchFamily="18" charset="0"/>
              </a:rPr>
              <a:t>Participate, wear, behave</a:t>
            </a:r>
          </a:p>
          <a:p>
            <a:pPr algn="ctr"/>
            <a:r>
              <a:rPr lang="en-US" sz="2000" b="1" dirty="0" smtClean="0">
                <a:latin typeface="Times New Roman" pitchFamily="18" charset="0"/>
                <a:cs typeface="Times New Roman" pitchFamily="18" charset="0"/>
              </a:rPr>
              <a:t>Help to become a member of society</a:t>
            </a:r>
          </a:p>
          <a:p>
            <a:pPr algn="ctr"/>
            <a:r>
              <a:rPr lang="en-US" sz="2000" b="1" dirty="0" smtClean="0">
                <a:latin typeface="Times New Roman" pitchFamily="18" charset="0"/>
                <a:cs typeface="Times New Roman" pitchFamily="18" charset="0"/>
              </a:rPr>
              <a:t>Socialization</a:t>
            </a:r>
            <a:endParaRPr lang="ru-RU" sz="2000" b="1" dirty="0">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071014"/>
            <a:ext cx="7996155"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792218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normAutofit/>
          </a:bodyPr>
          <a:lstStyle/>
          <a:p>
            <a:pPr marL="0" indent="0" algn="ctr">
              <a:buNone/>
            </a:pPr>
            <a:r>
              <a:rPr lang="en-US" sz="7200"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Thank you for your attention!</a:t>
            </a:r>
            <a:endParaRPr lang="ru-RU" sz="7200" b="1" dirty="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80024017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462</TotalTime>
  <Words>448</Words>
  <Application>Microsoft Office PowerPoint</Application>
  <PresentationFormat>Экран (4:3)</PresentationFormat>
  <Paragraphs>43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Справедливость</vt:lpstr>
      <vt:lpstr>  Cultural awareness of the British Season </vt:lpstr>
      <vt:lpstr>CULTURE</vt:lpstr>
      <vt:lpstr> IMPORTANT:</vt:lpstr>
      <vt:lpstr>THE SEASON</vt:lpstr>
      <vt:lpstr>HISTORY</vt:lpstr>
      <vt:lpstr>IMPORTANT:</vt:lpstr>
      <vt:lpstr>APPROCIATE DRESS CODE</vt:lpstr>
      <vt:lpstr>Презентация PowerPoint</vt:lpstr>
      <vt:lpstr>Презентация PowerPoint</vt:lpstr>
      <vt:lpstr>RETAINS OLD TRADITIONS. SUPPORTS THE IDEA OF CHARITY</vt:lpstr>
      <vt:lpstr>CINQUAIN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РЕФЕРАТ ПО АНГЛИЙСКОМУ ЯЗЫКУ на тему: «Cultural awareness of the British Seasons»  </dc:title>
  <dc:creator>Камила</dc:creator>
  <cp:lastModifiedBy>Пользователь</cp:lastModifiedBy>
  <cp:revision>40</cp:revision>
  <dcterms:created xsi:type="dcterms:W3CDTF">2014-02-03T17:40:26Z</dcterms:created>
  <dcterms:modified xsi:type="dcterms:W3CDTF">2014-03-14T08:17:57Z</dcterms:modified>
</cp:coreProperties>
</file>