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9/11/2021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9/11/2021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9/11/2021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9/11/2021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9/11/2021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9/11/2021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9/11/2021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9/11/2021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9/11/2021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9/11/2021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9/11/2021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9/11/2021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9/11/2021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9/11/2021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9/11/2021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9/11/2021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9/11/2021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9/11/2021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26569" y="2099732"/>
            <a:ext cx="10086786" cy="2677648"/>
          </a:xfrm>
        </p:spPr>
        <p:txBody>
          <a:bodyPr/>
          <a:lstStyle/>
          <a:p>
            <a:r>
              <a:rPr lang="en-US" sz="6000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Body language.</a:t>
            </a:r>
            <a:r>
              <a:rPr lang="en-US" sz="6000" b="1" dirty="0" smtClean="0"/>
              <a:t> </a:t>
            </a:r>
            <a:br>
              <a:rPr lang="en-US" sz="6000" b="1" dirty="0" smtClean="0"/>
            </a:br>
            <a:r>
              <a:rPr lang="en-US" sz="6000" dirty="0" smtClean="0"/>
              <a:t>4 </a:t>
            </a:r>
            <a:r>
              <a:rPr lang="en-US" sz="6000" dirty="0"/>
              <a:t>types of </a:t>
            </a:r>
            <a:r>
              <a:rPr lang="en-US" sz="6000" dirty="0" smtClean="0"/>
              <a:t>emotions.</a:t>
            </a:r>
            <a:endParaRPr lang="ru-RU" sz="6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Lukoyanova</a:t>
            </a:r>
            <a:r>
              <a:rPr lang="en-US" dirty="0" smtClean="0"/>
              <a:t> </a:t>
            </a:r>
            <a:r>
              <a:rPr lang="en-US" dirty="0" err="1" smtClean="0"/>
              <a:t>anastasia</a:t>
            </a:r>
            <a:r>
              <a:rPr lang="ru-RU" dirty="0" smtClean="0"/>
              <a:t>, 11а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4308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Introduction </a:t>
            </a:r>
            <a:endParaRPr lang="ru-RU" sz="5400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93376" y="3369983"/>
            <a:ext cx="10555941" cy="2022288"/>
          </a:xfrm>
          <a:ln w="76200"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>
            <a:normAutofit lnSpcReduction="10000"/>
          </a:bodyPr>
          <a:lstStyle/>
          <a:p>
            <a:r>
              <a:rPr lang="en-US" sz="3200" b="1" u="sng" dirty="0">
                <a:solidFill>
                  <a:schemeClr val="accent6">
                    <a:lumMod val="50000"/>
                  </a:schemeClr>
                </a:solidFill>
              </a:rPr>
              <a:t>Body language </a:t>
            </a:r>
            <a:r>
              <a:rPr lang="en-US" sz="3200" dirty="0"/>
              <a:t>- symbolic elements of postures and movements of various parts of the </a:t>
            </a:r>
            <a:r>
              <a:rPr lang="en-US" sz="3200" dirty="0" smtClean="0"/>
              <a:t>body</a:t>
            </a:r>
            <a:r>
              <a:rPr lang="ru-RU" sz="3200" dirty="0" smtClean="0"/>
              <a:t>, </a:t>
            </a:r>
            <a:r>
              <a:rPr lang="en-US" sz="3200" dirty="0" smtClean="0"/>
              <a:t>which help us </a:t>
            </a:r>
            <a:r>
              <a:rPr lang="en-US" sz="3200" dirty="0"/>
              <a:t>understand other people's </a:t>
            </a:r>
            <a:r>
              <a:rPr lang="en-US" sz="3200" dirty="0" smtClean="0"/>
              <a:t>emotions</a:t>
            </a:r>
            <a:r>
              <a:rPr lang="ru-RU" sz="3200" dirty="0" smtClean="0"/>
              <a:t>, </a:t>
            </a:r>
            <a:r>
              <a:rPr lang="en-US" sz="3200" dirty="0" smtClean="0"/>
              <a:t>thoughts </a:t>
            </a:r>
            <a:r>
              <a:rPr lang="en-US" sz="3200" dirty="0"/>
              <a:t>and </a:t>
            </a:r>
            <a:r>
              <a:rPr lang="en-US" sz="3200" dirty="0" smtClean="0"/>
              <a:t>feelings</a:t>
            </a:r>
            <a:r>
              <a:rPr lang="ru-RU" sz="3200" dirty="0" smtClean="0"/>
              <a:t>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448018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u="sng" dirty="0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Joy </a:t>
            </a:r>
            <a:endParaRPr lang="ru-RU" sz="4400" b="1" u="sng" dirty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03412" y="2590051"/>
            <a:ext cx="4612341" cy="3958665"/>
          </a:xfrm>
        </p:spPr>
        <p:txBody>
          <a:bodyPr>
            <a:noAutofit/>
          </a:bodyPr>
          <a:lstStyle/>
          <a:p>
            <a:r>
              <a:rPr lang="en-US" sz="2000" i="1" u="sng" dirty="0">
                <a:solidFill>
                  <a:schemeClr val="accent1">
                    <a:lumMod val="50000"/>
                  </a:schemeClr>
                </a:solidFill>
              </a:rPr>
              <a:t>wrinkles on </a:t>
            </a:r>
            <a:r>
              <a:rPr lang="en-US" sz="2000" i="1" u="sng" dirty="0" smtClean="0">
                <a:solidFill>
                  <a:schemeClr val="accent1">
                    <a:lumMod val="50000"/>
                  </a:schemeClr>
                </a:solidFill>
              </a:rPr>
              <a:t>the </a:t>
            </a:r>
            <a:r>
              <a:rPr lang="en-US" sz="2000" i="1" u="sng" dirty="0">
                <a:solidFill>
                  <a:schemeClr val="accent1">
                    <a:lumMod val="50000"/>
                  </a:schemeClr>
                </a:solidFill>
              </a:rPr>
              <a:t>corners of the </a:t>
            </a:r>
            <a:r>
              <a:rPr lang="en-US" sz="2000" i="1" u="sng" dirty="0" smtClean="0">
                <a:solidFill>
                  <a:schemeClr val="accent1">
                    <a:lumMod val="50000"/>
                  </a:schemeClr>
                </a:solidFill>
              </a:rPr>
              <a:t>eyes</a:t>
            </a:r>
          </a:p>
          <a:p>
            <a:endParaRPr lang="en-US" sz="2000" i="1" u="sng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2000" i="1" u="sng" dirty="0">
                <a:solidFill>
                  <a:schemeClr val="accent1">
                    <a:lumMod val="50000"/>
                  </a:schemeClr>
                </a:solidFill>
              </a:rPr>
              <a:t>r</a:t>
            </a:r>
            <a:r>
              <a:rPr lang="en-US" sz="2000" i="1" u="sng" dirty="0" smtClean="0">
                <a:solidFill>
                  <a:schemeClr val="accent1">
                    <a:lumMod val="50000"/>
                  </a:schemeClr>
                </a:solidFill>
              </a:rPr>
              <a:t>aised lower </a:t>
            </a:r>
            <a:r>
              <a:rPr lang="en-US" sz="2000" i="1" u="sng" dirty="0">
                <a:solidFill>
                  <a:schemeClr val="accent1">
                    <a:lumMod val="50000"/>
                  </a:schemeClr>
                </a:solidFill>
              </a:rPr>
              <a:t>eyelids </a:t>
            </a:r>
            <a:endParaRPr lang="en-US" sz="2000" i="1" u="sng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sz="2000" i="1" u="sng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2000" i="1" u="sng" dirty="0" smtClean="0">
                <a:solidFill>
                  <a:schemeClr val="accent1">
                    <a:lumMod val="50000"/>
                  </a:schemeClr>
                </a:solidFill>
              </a:rPr>
              <a:t>raised cheeks </a:t>
            </a:r>
          </a:p>
          <a:p>
            <a:endParaRPr lang="en-US" sz="2000" i="1" u="sng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2000" i="1" u="sng" dirty="0">
                <a:solidFill>
                  <a:schemeClr val="accent1">
                    <a:lumMod val="50000"/>
                  </a:schemeClr>
                </a:solidFill>
              </a:rPr>
              <a:t>the corners of </a:t>
            </a:r>
            <a:r>
              <a:rPr lang="en-US" sz="2000" i="1" u="sng" dirty="0" smtClean="0">
                <a:solidFill>
                  <a:schemeClr val="accent1">
                    <a:lumMod val="50000"/>
                  </a:schemeClr>
                </a:solidFill>
              </a:rPr>
              <a:t>the lips </a:t>
            </a:r>
            <a:r>
              <a:rPr lang="en-US" sz="2000" i="1" u="sng" dirty="0">
                <a:solidFill>
                  <a:schemeClr val="accent1">
                    <a:lumMod val="50000"/>
                  </a:schemeClr>
                </a:solidFill>
              </a:rPr>
              <a:t>are pulled back and </a:t>
            </a:r>
            <a:r>
              <a:rPr lang="en-US" sz="2000" i="1" u="sng" dirty="0" smtClean="0">
                <a:solidFill>
                  <a:schemeClr val="accent1">
                    <a:lumMod val="50000"/>
                  </a:schemeClr>
                </a:solidFill>
              </a:rPr>
              <a:t>up</a:t>
            </a:r>
            <a:r>
              <a:rPr lang="en-US" sz="2000" i="1" u="sng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000" i="1" u="sng" dirty="0" smtClean="0">
                <a:solidFill>
                  <a:schemeClr val="accent1">
                    <a:lumMod val="50000"/>
                  </a:schemeClr>
                </a:solidFill>
              </a:rPr>
              <a:t>(person is smiling)</a:t>
            </a:r>
            <a:endParaRPr lang="ru-RU" sz="2000" i="1" u="sng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1718" y="1770244"/>
            <a:ext cx="4132932" cy="2753566"/>
          </a:xfrm>
          <a:prstGeom prst="rect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2146" y="2569565"/>
            <a:ext cx="3119282" cy="3051698"/>
          </a:xfrm>
          <a:prstGeom prst="rect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8272" y="3986769"/>
            <a:ext cx="3137932" cy="2871231"/>
          </a:xfrm>
          <a:prstGeom prst="rect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205366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u="sng" dirty="0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Fear</a:t>
            </a:r>
            <a:r>
              <a:rPr lang="en-US" sz="4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44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0647" y="2603499"/>
            <a:ext cx="4437530" cy="3958665"/>
          </a:xfrm>
        </p:spPr>
        <p:txBody>
          <a:bodyPr>
            <a:normAutofit/>
          </a:bodyPr>
          <a:lstStyle/>
          <a:p>
            <a:r>
              <a:rPr lang="en-US" sz="2000" i="1" u="sng" dirty="0">
                <a:solidFill>
                  <a:schemeClr val="accent1">
                    <a:lumMod val="50000"/>
                  </a:schemeClr>
                </a:solidFill>
              </a:rPr>
              <a:t>raised </a:t>
            </a:r>
            <a:r>
              <a:rPr lang="en-US" sz="2000" i="1" u="sng" dirty="0" smtClean="0">
                <a:solidFill>
                  <a:schemeClr val="accent1">
                    <a:lumMod val="50000"/>
                  </a:schemeClr>
                </a:solidFill>
              </a:rPr>
              <a:t>eyebrows</a:t>
            </a:r>
          </a:p>
          <a:p>
            <a:endParaRPr lang="en-US" sz="2000" i="1" u="sng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2000" i="1" u="sng" dirty="0">
                <a:solidFill>
                  <a:schemeClr val="accent1">
                    <a:lumMod val="50000"/>
                  </a:schemeClr>
                </a:solidFill>
              </a:rPr>
              <a:t>wide open </a:t>
            </a:r>
            <a:r>
              <a:rPr lang="en-US" sz="2000" i="1" u="sng" dirty="0" smtClean="0">
                <a:solidFill>
                  <a:schemeClr val="accent1">
                    <a:lumMod val="50000"/>
                  </a:schemeClr>
                </a:solidFill>
              </a:rPr>
              <a:t>eyes</a:t>
            </a:r>
          </a:p>
          <a:p>
            <a:endParaRPr lang="en-US" sz="2000" i="1" u="sng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2000" i="1" u="sng" dirty="0" smtClean="0">
                <a:solidFill>
                  <a:schemeClr val="accent1">
                    <a:lumMod val="50000"/>
                  </a:schemeClr>
                </a:solidFill>
              </a:rPr>
              <a:t>down corners of the lips</a:t>
            </a:r>
          </a:p>
          <a:p>
            <a:endParaRPr lang="en-US" sz="2000" i="1" u="sng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2000" i="1" u="sng" dirty="0" smtClean="0">
                <a:solidFill>
                  <a:schemeClr val="accent1">
                    <a:lumMod val="50000"/>
                  </a:schemeClr>
                </a:solidFill>
              </a:rPr>
              <a:t>open mouth</a:t>
            </a:r>
          </a:p>
          <a:p>
            <a:endParaRPr lang="ru-RU" sz="2000" i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1237" y="1448088"/>
            <a:ext cx="3758074" cy="2993932"/>
          </a:xfrm>
          <a:prstGeom prst="rect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2140" y="2467848"/>
            <a:ext cx="3590477" cy="2572183"/>
          </a:xfrm>
          <a:prstGeom prst="rect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8178" y="4180919"/>
            <a:ext cx="3595679" cy="2381245"/>
          </a:xfrm>
          <a:prstGeom prst="rect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77313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u="sng" dirty="0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Aversion</a:t>
            </a:r>
            <a:endParaRPr lang="ru-RU" sz="4000" b="1" u="sng" dirty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3500"/>
            <a:ext cx="4437529" cy="3416300"/>
          </a:xfrm>
        </p:spPr>
        <p:txBody>
          <a:bodyPr/>
          <a:lstStyle/>
          <a:p>
            <a:r>
              <a:rPr lang="en-US" sz="2000" i="1" u="sng" dirty="0">
                <a:solidFill>
                  <a:schemeClr val="accent1">
                    <a:lumMod val="50000"/>
                  </a:schemeClr>
                </a:solidFill>
              </a:rPr>
              <a:t>d</a:t>
            </a:r>
            <a:r>
              <a:rPr lang="en-US" sz="2000" i="1" u="sng" dirty="0" smtClean="0">
                <a:solidFill>
                  <a:schemeClr val="accent1">
                    <a:lumMod val="50000"/>
                  </a:schemeClr>
                </a:solidFill>
              </a:rPr>
              <a:t>own eyebrows </a:t>
            </a:r>
          </a:p>
          <a:p>
            <a:endParaRPr lang="en-US" sz="2000" i="1" u="sng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2000" i="1" u="sng" dirty="0">
                <a:solidFill>
                  <a:schemeClr val="accent1">
                    <a:lumMod val="50000"/>
                  </a:schemeClr>
                </a:solidFill>
              </a:rPr>
              <a:t>w</a:t>
            </a:r>
            <a:r>
              <a:rPr lang="en-US" sz="2000" i="1" u="sng" dirty="0" smtClean="0">
                <a:solidFill>
                  <a:schemeClr val="accent1">
                    <a:lumMod val="50000"/>
                  </a:schemeClr>
                </a:solidFill>
              </a:rPr>
              <a:t>rinkled nose </a:t>
            </a:r>
          </a:p>
          <a:p>
            <a:endParaRPr lang="en-US" sz="2000" i="1" u="sng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2000" i="1" u="sng" dirty="0" smtClean="0">
                <a:solidFill>
                  <a:schemeClr val="accent1">
                    <a:lumMod val="50000"/>
                  </a:schemeClr>
                </a:solidFill>
              </a:rPr>
              <a:t>down </a:t>
            </a:r>
            <a:r>
              <a:rPr lang="en-US" sz="2000" i="1" u="sng" dirty="0">
                <a:solidFill>
                  <a:schemeClr val="accent1">
                    <a:lumMod val="50000"/>
                  </a:schemeClr>
                </a:solidFill>
              </a:rPr>
              <a:t>corners of the </a:t>
            </a:r>
            <a:r>
              <a:rPr lang="en-US" sz="2000" i="1" u="sng" dirty="0" smtClean="0">
                <a:solidFill>
                  <a:schemeClr val="accent1">
                    <a:lumMod val="50000"/>
                  </a:schemeClr>
                </a:solidFill>
              </a:rPr>
              <a:t>lips</a:t>
            </a:r>
            <a:endParaRPr lang="en-US" sz="2000" i="1" u="sng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sz="2000" i="1" u="sng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2000" i="1" u="sng" dirty="0">
                <a:solidFill>
                  <a:schemeClr val="accent1">
                    <a:lumMod val="50000"/>
                  </a:schemeClr>
                </a:solidFill>
              </a:rPr>
              <a:t>open mouth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5589" y="1458725"/>
            <a:ext cx="4498073" cy="2543456"/>
          </a:xfrm>
          <a:prstGeom prst="rect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1378" y="2932641"/>
            <a:ext cx="4137027" cy="2758018"/>
          </a:xfrm>
          <a:prstGeom prst="rect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9633" y="3896316"/>
            <a:ext cx="3620997" cy="2715748"/>
          </a:xfrm>
          <a:prstGeom prst="rect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753145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u="sng" dirty="0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Interest </a:t>
            </a:r>
            <a:endParaRPr lang="ru-RU" sz="4400" b="1" u="sng" dirty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7541" y="2603500"/>
            <a:ext cx="5042648" cy="3416300"/>
          </a:xfrm>
        </p:spPr>
        <p:txBody>
          <a:bodyPr/>
          <a:lstStyle/>
          <a:p>
            <a:r>
              <a:rPr lang="en-US" sz="2000" i="1" u="sng" dirty="0">
                <a:solidFill>
                  <a:schemeClr val="accent1">
                    <a:lumMod val="50000"/>
                  </a:schemeClr>
                </a:solidFill>
              </a:rPr>
              <a:t>r</a:t>
            </a:r>
            <a:r>
              <a:rPr lang="en-US" sz="2000" i="1" u="sng" dirty="0" smtClean="0">
                <a:solidFill>
                  <a:schemeClr val="accent1">
                    <a:lumMod val="50000"/>
                  </a:schemeClr>
                </a:solidFill>
              </a:rPr>
              <a:t>aised eyebrows</a:t>
            </a:r>
          </a:p>
          <a:p>
            <a:endParaRPr lang="en-US" sz="2000" i="1" u="sng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2000" i="1" u="sng" dirty="0">
                <a:solidFill>
                  <a:schemeClr val="accent1">
                    <a:lumMod val="50000"/>
                  </a:schemeClr>
                </a:solidFill>
              </a:rPr>
              <a:t>the gaze is directed to the </a:t>
            </a:r>
            <a:r>
              <a:rPr lang="en-US" sz="2000" i="1" u="sng" dirty="0" smtClean="0">
                <a:solidFill>
                  <a:schemeClr val="accent1">
                    <a:lumMod val="50000"/>
                  </a:schemeClr>
                </a:solidFill>
              </a:rPr>
              <a:t>object</a:t>
            </a:r>
          </a:p>
          <a:p>
            <a:endParaRPr lang="en-US" sz="2000" i="1" u="sng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2000" i="1" u="sng" dirty="0">
                <a:solidFill>
                  <a:schemeClr val="accent1">
                    <a:lumMod val="50000"/>
                  </a:schemeClr>
                </a:solidFill>
              </a:rPr>
              <a:t>r</a:t>
            </a:r>
            <a:r>
              <a:rPr lang="en-US" sz="2000" i="1" u="sng" dirty="0" smtClean="0">
                <a:solidFill>
                  <a:schemeClr val="accent1">
                    <a:lumMod val="50000"/>
                  </a:schemeClr>
                </a:solidFill>
              </a:rPr>
              <a:t>aised corners of the lips</a:t>
            </a:r>
          </a:p>
          <a:p>
            <a:endParaRPr lang="en-US" sz="2000" i="1" u="sng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2000" i="1" u="sng" dirty="0" smtClean="0">
                <a:solidFill>
                  <a:schemeClr val="accent1">
                    <a:lumMod val="50000"/>
                  </a:schemeClr>
                </a:solidFill>
              </a:rPr>
              <a:t>closed/open mouth</a:t>
            </a:r>
          </a:p>
          <a:p>
            <a:endParaRPr lang="en-US" sz="2000" i="1" u="sng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sz="2000" i="1" u="sng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dirty="0" smtClean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1727" y="1349372"/>
            <a:ext cx="4031720" cy="3251387"/>
          </a:xfrm>
          <a:prstGeom prst="rect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1031" y="3175232"/>
            <a:ext cx="4107533" cy="2272835"/>
          </a:xfrm>
          <a:prstGeom prst="rect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09406" y="3501993"/>
            <a:ext cx="2730318" cy="3241692"/>
          </a:xfrm>
          <a:prstGeom prst="rect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14261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Conclusion </a:t>
            </a:r>
            <a:endParaRPr lang="ru-RU" sz="4400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4400" y="3450664"/>
            <a:ext cx="10058400" cy="1363382"/>
          </a:xfrm>
          <a:ln w="76200"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>
            <a:normAutofit/>
          </a:bodyPr>
          <a:lstStyle/>
          <a:p>
            <a:r>
              <a:rPr lang="en-US" sz="3600" b="1" u="sng" dirty="0" smtClean="0">
                <a:solidFill>
                  <a:schemeClr val="accent6">
                    <a:lumMod val="50000"/>
                  </a:schemeClr>
                </a:solidFill>
              </a:rPr>
              <a:t>Body language </a:t>
            </a:r>
            <a:r>
              <a:rPr lang="en-US" sz="3600" dirty="0" smtClean="0"/>
              <a:t>is </a:t>
            </a:r>
            <a:r>
              <a:rPr lang="en-US" sz="3600" dirty="0"/>
              <a:t>a very interesting and useful form of non-verbal </a:t>
            </a:r>
            <a:r>
              <a:rPr lang="en-US" sz="3600" dirty="0" smtClean="0"/>
              <a:t>communication.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652063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765" y="1521508"/>
            <a:ext cx="10085294" cy="2677648"/>
          </a:xfrm>
        </p:spPr>
        <p:txBody>
          <a:bodyPr/>
          <a:lstStyle/>
          <a:p>
            <a:r>
              <a:rPr lang="en-US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Thank you for your attention!</a:t>
            </a:r>
            <a:endParaRPr lang="ru-RU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0839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 (конференц-зал)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90</TotalTime>
  <Words>126</Words>
  <Application>Microsoft Office PowerPoint</Application>
  <PresentationFormat>Широкоэкранный</PresentationFormat>
  <Paragraphs>42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Century Gothic</vt:lpstr>
      <vt:lpstr>Wingdings 3</vt:lpstr>
      <vt:lpstr>Ион (конференц-зал)</vt:lpstr>
      <vt:lpstr>Body language.  4 types of emotions.</vt:lpstr>
      <vt:lpstr>Introduction </vt:lpstr>
      <vt:lpstr>Joy </vt:lpstr>
      <vt:lpstr>Fear </vt:lpstr>
      <vt:lpstr>Aversion</vt:lpstr>
      <vt:lpstr>Interest </vt:lpstr>
      <vt:lpstr>Conclusion </vt:lpstr>
      <vt:lpstr>Thank you for your attention!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Body language.  4 types of emotions.</dc:title>
  <dc:creator>hp</dc:creator>
  <cp:lastModifiedBy>hp</cp:lastModifiedBy>
  <cp:revision>10</cp:revision>
  <dcterms:created xsi:type="dcterms:W3CDTF">2021-09-11T10:21:30Z</dcterms:created>
  <dcterms:modified xsi:type="dcterms:W3CDTF">2021-09-11T11:52:08Z</dcterms:modified>
</cp:coreProperties>
</file>